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8" r:id="rId2"/>
    <p:sldId id="257" r:id="rId3"/>
    <p:sldId id="259" r:id="rId4"/>
    <p:sldId id="272" r:id="rId5"/>
    <p:sldId id="260" r:id="rId6"/>
    <p:sldId id="261" r:id="rId7"/>
    <p:sldId id="262" r:id="rId8"/>
    <p:sldId id="270" r:id="rId9"/>
    <p:sldId id="263" r:id="rId10"/>
    <p:sldId id="271" r:id="rId11"/>
    <p:sldId id="268" r:id="rId12"/>
    <p:sldId id="267" r:id="rId13"/>
    <p:sldId id="273" r:id="rId14"/>
    <p:sldId id="264" r:id="rId15"/>
    <p:sldId id="265" r:id="rId16"/>
    <p:sldId id="274" r:id="rId17"/>
    <p:sldId id="266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00E3DE"/>
    <a:srgbClr val="47FFFF"/>
    <a:srgbClr val="00A4A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2998" autoAdjust="0"/>
  </p:normalViewPr>
  <p:slideViewPr>
    <p:cSldViewPr snapToGrid="0">
      <p:cViewPr varScale="1">
        <p:scale>
          <a:sx n="121" d="100"/>
          <a:sy n="121" d="100"/>
        </p:scale>
        <p:origin x="11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3D254-857D-4CAB-9CF9-A9E7A3364422}" type="datetimeFigureOut">
              <a:rPr lang="zh-TW" altLang="en-US" smtClean="0"/>
              <a:t>2021/5/12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7FD38-98F4-4D14-AB6D-C9B091D3FD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3243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7FD38-98F4-4D14-AB6D-C9B091D3FDF2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1624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7FD38-98F4-4D14-AB6D-C9B091D3FDF2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9912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04EA-8A5C-4F9A-9C1B-1B45E5007445}" type="datetimeFigureOut">
              <a:rPr lang="zh-TW" altLang="en-US" smtClean="0"/>
              <a:t>2021/5/12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72A3D-D17F-40CA-99BC-C956D24F06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5944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04EA-8A5C-4F9A-9C1B-1B45E5007445}" type="datetimeFigureOut">
              <a:rPr lang="zh-TW" altLang="en-US" smtClean="0"/>
              <a:t>2021/5/12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72A3D-D17F-40CA-99BC-C956D24F06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162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04EA-8A5C-4F9A-9C1B-1B45E5007445}" type="datetimeFigureOut">
              <a:rPr lang="zh-TW" altLang="en-US" smtClean="0"/>
              <a:t>2021/5/12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72A3D-D17F-40CA-99BC-C956D24F06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0522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04EA-8A5C-4F9A-9C1B-1B45E5007445}" type="datetimeFigureOut">
              <a:rPr lang="zh-TW" altLang="en-US" smtClean="0"/>
              <a:t>2021/5/12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72A3D-D17F-40CA-99BC-C956D24F06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4354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04EA-8A5C-4F9A-9C1B-1B45E5007445}" type="datetimeFigureOut">
              <a:rPr lang="zh-TW" altLang="en-US" smtClean="0"/>
              <a:t>2021/5/12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72A3D-D17F-40CA-99BC-C956D24F06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805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04EA-8A5C-4F9A-9C1B-1B45E5007445}" type="datetimeFigureOut">
              <a:rPr lang="zh-TW" altLang="en-US" smtClean="0"/>
              <a:t>2021/5/12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72A3D-D17F-40CA-99BC-C956D24F06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318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04EA-8A5C-4F9A-9C1B-1B45E5007445}" type="datetimeFigureOut">
              <a:rPr lang="zh-TW" altLang="en-US" smtClean="0"/>
              <a:t>2021/5/12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72A3D-D17F-40CA-99BC-C956D24F06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374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04EA-8A5C-4F9A-9C1B-1B45E5007445}" type="datetimeFigureOut">
              <a:rPr lang="zh-TW" altLang="en-US" smtClean="0"/>
              <a:t>2021/5/12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72A3D-D17F-40CA-99BC-C956D24F06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2388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04EA-8A5C-4F9A-9C1B-1B45E5007445}" type="datetimeFigureOut">
              <a:rPr lang="zh-TW" altLang="en-US" smtClean="0"/>
              <a:t>2021/5/12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72A3D-D17F-40CA-99BC-C956D24F06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402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04EA-8A5C-4F9A-9C1B-1B45E5007445}" type="datetimeFigureOut">
              <a:rPr lang="zh-TW" altLang="en-US" smtClean="0"/>
              <a:t>2021/5/12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72A3D-D17F-40CA-99BC-C956D24F06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3184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04EA-8A5C-4F9A-9C1B-1B45E5007445}" type="datetimeFigureOut">
              <a:rPr lang="zh-TW" altLang="en-US" smtClean="0"/>
              <a:t>2021/5/12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72A3D-D17F-40CA-99BC-C956D24F06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5680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D04EA-8A5C-4F9A-9C1B-1B45E5007445}" type="datetimeFigureOut">
              <a:rPr lang="zh-TW" altLang="en-US" smtClean="0"/>
              <a:t>2021/5/12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72A3D-D17F-40CA-99BC-C956D24F06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722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4880A22E-05F5-43BC-A4F4-98F199B0E9A8}"/>
              </a:ext>
            </a:extLst>
          </p:cNvPr>
          <p:cNvSpPr txBox="1"/>
          <p:nvPr/>
        </p:nvSpPr>
        <p:spPr>
          <a:xfrm>
            <a:off x="957941" y="1892154"/>
            <a:ext cx="74458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申請計畫名稱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13554C6-0AFA-4F96-9239-665C0256FAAA}"/>
              </a:ext>
            </a:extLst>
          </p:cNvPr>
          <p:cNvSpPr txBox="1"/>
          <p:nvPr/>
        </p:nvSpPr>
        <p:spPr>
          <a:xfrm>
            <a:off x="1622807" y="2661595"/>
            <a:ext cx="61395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全程計畫總經費：○○○萬元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年總經費○○○萬元，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年總經費○○○萬元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執行期間：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-111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  <a:p>
            <a:pPr algn="ctr"/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執行單位：領頭企業、配合企業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、配合企業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2…..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44E334A-B1C3-44BA-A846-F07228602414}"/>
              </a:ext>
            </a:extLst>
          </p:cNvPr>
          <p:cNvSpPr txBox="1"/>
          <p:nvPr/>
        </p:nvSpPr>
        <p:spPr>
          <a:xfrm>
            <a:off x="2688771" y="5131284"/>
            <a:ext cx="4299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報告人：○○○  職稱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CDCD4BD0-8AAC-4EAD-9709-C386B3E4485D}"/>
              </a:ext>
            </a:extLst>
          </p:cNvPr>
          <p:cNvSpPr txBox="1"/>
          <p:nvPr/>
        </p:nvSpPr>
        <p:spPr>
          <a:xfrm>
            <a:off x="2688771" y="5740884"/>
            <a:ext cx="4299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67081D57-1409-41D6-AE90-B90D702E8C1F}"/>
              </a:ext>
            </a:extLst>
          </p:cNvPr>
          <p:cNvSpPr txBox="1"/>
          <p:nvPr/>
        </p:nvSpPr>
        <p:spPr>
          <a:xfrm>
            <a:off x="1017811" y="363063"/>
            <a:ext cx="73260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年度雲世代農業數位轉型業界參與計畫</a:t>
            </a:r>
          </a:p>
        </p:txBody>
      </p:sp>
    </p:spTree>
    <p:extLst>
      <p:ext uri="{BB962C8B-B14F-4D97-AF65-F5344CB8AC3E}">
        <p14:creationId xmlns:p14="http://schemas.microsoft.com/office/powerpoint/2010/main" val="1218287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981E8F86-8A56-4AC5-86A2-6F9722A0F754}"/>
              </a:ext>
            </a:extLst>
          </p:cNvPr>
          <p:cNvSpPr txBox="1"/>
          <p:nvPr/>
        </p:nvSpPr>
        <p:spPr>
          <a:xfrm>
            <a:off x="478971" y="-95694"/>
            <a:ext cx="8186057" cy="983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預定進度及查核點</a:t>
            </a:r>
            <a:r>
              <a:rPr lang="en-US" altLang="zh-TW" sz="4400" b="1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400" b="1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甘特圖</a:t>
            </a:r>
            <a:r>
              <a:rPr lang="en-US" altLang="zh-TW" sz="4400" b="1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graphicFrame>
        <p:nvGraphicFramePr>
          <p:cNvPr id="20" name="表格 19">
            <a:extLst>
              <a:ext uri="{FF2B5EF4-FFF2-40B4-BE49-F238E27FC236}">
                <a16:creationId xmlns:a16="http://schemas.microsoft.com/office/drawing/2014/main" id="{CE63790C-D7AB-4147-9831-EA8DDFEEE4F5}"/>
              </a:ext>
            </a:extLst>
          </p:cNvPr>
          <p:cNvGraphicFramePr>
            <a:graphicFrameLocks noGrp="1"/>
          </p:cNvGraphicFramePr>
          <p:nvPr/>
        </p:nvGraphicFramePr>
        <p:xfrm>
          <a:off x="148379" y="1353129"/>
          <a:ext cx="8893145" cy="4770000"/>
        </p:xfrm>
        <a:graphic>
          <a:graphicData uri="http://schemas.openxmlformats.org/drawingml/2006/table">
            <a:tbl>
              <a:tblPr firstRow="1" bandRow="1"/>
              <a:tblGrid>
                <a:gridCol w="2579055">
                  <a:extLst>
                    <a:ext uri="{9D8B030D-6E8A-4147-A177-3AD203B41FA5}">
                      <a16:colId xmlns:a16="http://schemas.microsoft.com/office/drawing/2014/main" val="1141268957"/>
                    </a:ext>
                  </a:extLst>
                </a:gridCol>
                <a:gridCol w="691034">
                  <a:extLst>
                    <a:ext uri="{9D8B030D-6E8A-4147-A177-3AD203B41FA5}">
                      <a16:colId xmlns:a16="http://schemas.microsoft.com/office/drawing/2014/main" val="3120721981"/>
                    </a:ext>
                  </a:extLst>
                </a:gridCol>
                <a:gridCol w="702882">
                  <a:extLst>
                    <a:ext uri="{9D8B030D-6E8A-4147-A177-3AD203B41FA5}">
                      <a16:colId xmlns:a16="http://schemas.microsoft.com/office/drawing/2014/main" val="1154767063"/>
                    </a:ext>
                  </a:extLst>
                </a:gridCol>
                <a:gridCol w="702882">
                  <a:extLst>
                    <a:ext uri="{9D8B030D-6E8A-4147-A177-3AD203B41FA5}">
                      <a16:colId xmlns:a16="http://schemas.microsoft.com/office/drawing/2014/main" val="2911128879"/>
                    </a:ext>
                  </a:extLst>
                </a:gridCol>
                <a:gridCol w="702882">
                  <a:extLst>
                    <a:ext uri="{9D8B030D-6E8A-4147-A177-3AD203B41FA5}">
                      <a16:colId xmlns:a16="http://schemas.microsoft.com/office/drawing/2014/main" val="961642714"/>
                    </a:ext>
                  </a:extLst>
                </a:gridCol>
                <a:gridCol w="702882">
                  <a:extLst>
                    <a:ext uri="{9D8B030D-6E8A-4147-A177-3AD203B41FA5}">
                      <a16:colId xmlns:a16="http://schemas.microsoft.com/office/drawing/2014/main" val="2869569448"/>
                    </a:ext>
                  </a:extLst>
                </a:gridCol>
                <a:gridCol w="702882">
                  <a:extLst>
                    <a:ext uri="{9D8B030D-6E8A-4147-A177-3AD203B41FA5}">
                      <a16:colId xmlns:a16="http://schemas.microsoft.com/office/drawing/2014/main" val="1204479444"/>
                    </a:ext>
                  </a:extLst>
                </a:gridCol>
                <a:gridCol w="702882">
                  <a:extLst>
                    <a:ext uri="{9D8B030D-6E8A-4147-A177-3AD203B41FA5}">
                      <a16:colId xmlns:a16="http://schemas.microsoft.com/office/drawing/2014/main" val="2172754944"/>
                    </a:ext>
                  </a:extLst>
                </a:gridCol>
                <a:gridCol w="702882">
                  <a:extLst>
                    <a:ext uri="{9D8B030D-6E8A-4147-A177-3AD203B41FA5}">
                      <a16:colId xmlns:a16="http://schemas.microsoft.com/office/drawing/2014/main" val="2183752253"/>
                    </a:ext>
                  </a:extLst>
                </a:gridCol>
                <a:gridCol w="702882">
                  <a:extLst>
                    <a:ext uri="{9D8B030D-6E8A-4147-A177-3AD203B41FA5}">
                      <a16:colId xmlns:a16="http://schemas.microsoft.com/office/drawing/2014/main" val="1803486104"/>
                    </a:ext>
                  </a:extLst>
                </a:gridCol>
              </a:tblGrid>
              <a:tr h="45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CBC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600" dirty="0"/>
                        <a:t>7</a:t>
                      </a:r>
                      <a:r>
                        <a:rPr lang="zh-TW" altLang="en-US" sz="1600" dirty="0"/>
                        <a:t>月</a:t>
                      </a:r>
                      <a:endParaRPr lang="en-US" altLang="zh-TW" sz="16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CBC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/>
                        <a:t>8</a:t>
                      </a:r>
                      <a:r>
                        <a:rPr lang="zh-TW" altLang="en-US" sz="1600" dirty="0"/>
                        <a:t>月</a:t>
                      </a:r>
                      <a:endParaRPr lang="en-US" altLang="zh-TW" sz="16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CBC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600" dirty="0"/>
                        <a:t>9</a:t>
                      </a:r>
                      <a:r>
                        <a:rPr lang="zh-TW" altLang="en-US" sz="1600" dirty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CBC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600" dirty="0"/>
                        <a:t>10</a:t>
                      </a:r>
                      <a:r>
                        <a:rPr lang="zh-TW" altLang="en-US" sz="1600" dirty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CBC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600" dirty="0"/>
                        <a:t>11</a:t>
                      </a:r>
                      <a:r>
                        <a:rPr lang="zh-TW" altLang="en-US" sz="1600" dirty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CBC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600" dirty="0"/>
                        <a:t>12</a:t>
                      </a:r>
                      <a:r>
                        <a:rPr lang="zh-TW" altLang="en-US" sz="1600" dirty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CBC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600" dirty="0"/>
                        <a:t>~</a:t>
                      </a:r>
                      <a:endParaRPr lang="zh-TW" altLang="en-US" sz="16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CBC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600" dirty="0"/>
                        <a:t>11</a:t>
                      </a:r>
                      <a:r>
                        <a:rPr lang="zh-TW" altLang="en-US" sz="1600" dirty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CBC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600" dirty="0"/>
                        <a:t>12</a:t>
                      </a:r>
                      <a:r>
                        <a:rPr lang="zh-TW" altLang="en-US" sz="1600" dirty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CBC5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5294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A1</a:t>
                      </a:r>
                      <a:endParaRPr lang="zh-TW" altLang="en-US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921231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FF757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A1.1</a:t>
                      </a:r>
                      <a:endParaRPr lang="zh-TW" altLang="en-US" sz="1400" b="1" dirty="0">
                        <a:solidFill>
                          <a:srgbClr val="FF757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8207982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FF757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A1.2</a:t>
                      </a:r>
                      <a:endParaRPr lang="zh-TW" altLang="en-US" sz="1400" b="1" dirty="0">
                        <a:solidFill>
                          <a:srgbClr val="FF757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21083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r>
                        <a:rPr lang="en-US" altLang="zh-TW" sz="1400" b="1" dirty="0">
                          <a:solidFill>
                            <a:srgbClr val="FF757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A1.3</a:t>
                      </a:r>
                      <a:endParaRPr lang="zh-TW" altLang="en-US" sz="1400" b="1" dirty="0">
                        <a:solidFill>
                          <a:srgbClr val="FF757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255876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070C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B1</a:t>
                      </a:r>
                      <a:endParaRPr lang="zh-TW" altLang="en-US" sz="1400" b="1" dirty="0">
                        <a:solidFill>
                          <a:srgbClr val="0070C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089472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070C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B1.1</a:t>
                      </a:r>
                      <a:endParaRPr lang="zh-TW" altLang="en-US" sz="1400" b="1" dirty="0">
                        <a:solidFill>
                          <a:srgbClr val="0070C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950200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070C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B1.2</a:t>
                      </a:r>
                      <a:endParaRPr lang="zh-TW" altLang="en-US" sz="1400" b="1" dirty="0">
                        <a:solidFill>
                          <a:srgbClr val="0070C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174607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C1</a:t>
                      </a:r>
                      <a:endParaRPr lang="zh-TW" alt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347804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C1.1</a:t>
                      </a:r>
                      <a:endParaRPr lang="zh-TW" alt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3045992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C1.2</a:t>
                      </a:r>
                      <a:endParaRPr lang="zh-TW" alt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648953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9490060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087618"/>
                  </a:ext>
                </a:extLst>
              </a:tr>
            </a:tbl>
          </a:graphicData>
        </a:graphic>
      </p:graphicFrame>
      <p:sp>
        <p:nvSpPr>
          <p:cNvPr id="21" name="矩形 20">
            <a:extLst>
              <a:ext uri="{FF2B5EF4-FFF2-40B4-BE49-F238E27FC236}">
                <a16:creationId xmlns:a16="http://schemas.microsoft.com/office/drawing/2014/main" id="{12254B1D-DD7F-42E9-8631-560839A45849}"/>
              </a:ext>
            </a:extLst>
          </p:cNvPr>
          <p:cNvSpPr/>
          <p:nvPr/>
        </p:nvSpPr>
        <p:spPr>
          <a:xfrm>
            <a:off x="2700797" y="1910774"/>
            <a:ext cx="2135087" cy="131346"/>
          </a:xfrm>
          <a:prstGeom prst="rect">
            <a:avLst/>
          </a:prstGeom>
          <a:solidFill>
            <a:srgbClr val="558ED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軟正黑體"/>
              <a:cs typeface="+mn-cs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A908E9AD-6A2F-4871-84A4-74669E8580FB}"/>
              </a:ext>
            </a:extLst>
          </p:cNvPr>
          <p:cNvSpPr/>
          <p:nvPr/>
        </p:nvSpPr>
        <p:spPr>
          <a:xfrm>
            <a:off x="6574219" y="5517822"/>
            <a:ext cx="1765740" cy="128653"/>
          </a:xfrm>
          <a:prstGeom prst="rect">
            <a:avLst/>
          </a:prstGeom>
          <a:solidFill>
            <a:srgbClr val="558ED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軟正黑體"/>
              <a:cs typeface="+mn-cs"/>
            </a:endParaRPr>
          </a:p>
        </p:txBody>
      </p: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F706B0FB-8BB8-4736-9DD7-78F4A9F79ACB}"/>
              </a:ext>
            </a:extLst>
          </p:cNvPr>
          <p:cNvCxnSpPr/>
          <p:nvPr/>
        </p:nvCxnSpPr>
        <p:spPr>
          <a:xfrm>
            <a:off x="148379" y="1353129"/>
            <a:ext cx="2552418" cy="452023"/>
          </a:xfrm>
          <a:prstGeom prst="line">
            <a:avLst/>
          </a:prstGeom>
          <a:noFill/>
          <a:ln w="19050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/>
        </p:spPr>
      </p:cxnSp>
      <p:sp>
        <p:nvSpPr>
          <p:cNvPr id="24" name="矩形 23">
            <a:extLst>
              <a:ext uri="{FF2B5EF4-FFF2-40B4-BE49-F238E27FC236}">
                <a16:creationId xmlns:a16="http://schemas.microsoft.com/office/drawing/2014/main" id="{717EC124-D666-41A7-8871-981641D4EA52}"/>
              </a:ext>
            </a:extLst>
          </p:cNvPr>
          <p:cNvSpPr/>
          <p:nvPr/>
        </p:nvSpPr>
        <p:spPr>
          <a:xfrm>
            <a:off x="3431266" y="2270093"/>
            <a:ext cx="1932346" cy="127145"/>
          </a:xfrm>
          <a:prstGeom prst="rect">
            <a:avLst/>
          </a:prstGeom>
          <a:solidFill>
            <a:srgbClr val="558ED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軟正黑體"/>
              <a:cs typeface="+mn-cs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BE8A1317-E98B-43FC-8487-6BB43FFA2CFD}"/>
              </a:ext>
            </a:extLst>
          </p:cNvPr>
          <p:cNvSpPr/>
          <p:nvPr/>
        </p:nvSpPr>
        <p:spPr>
          <a:xfrm>
            <a:off x="3431265" y="2664926"/>
            <a:ext cx="3496007" cy="125233"/>
          </a:xfrm>
          <a:prstGeom prst="rect">
            <a:avLst/>
          </a:prstGeom>
          <a:solidFill>
            <a:srgbClr val="558ED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軟正黑體"/>
              <a:cs typeface="+mn-cs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C9F6929D-3F21-4811-B2E3-1B65153D0F36}"/>
              </a:ext>
            </a:extLst>
          </p:cNvPr>
          <p:cNvSpPr/>
          <p:nvPr/>
        </p:nvSpPr>
        <p:spPr>
          <a:xfrm>
            <a:off x="3431266" y="2989767"/>
            <a:ext cx="4525065" cy="117143"/>
          </a:xfrm>
          <a:prstGeom prst="rect">
            <a:avLst/>
          </a:prstGeom>
          <a:solidFill>
            <a:srgbClr val="558ED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軟正黑體"/>
              <a:cs typeface="+mn-cs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2B322249-E23D-485B-A5F7-FBF50BBED84D}"/>
              </a:ext>
            </a:extLst>
          </p:cNvPr>
          <p:cNvSpPr/>
          <p:nvPr/>
        </p:nvSpPr>
        <p:spPr>
          <a:xfrm>
            <a:off x="3414547" y="3330813"/>
            <a:ext cx="4186980" cy="141434"/>
          </a:xfrm>
          <a:prstGeom prst="rect">
            <a:avLst/>
          </a:prstGeom>
          <a:solidFill>
            <a:srgbClr val="558ED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軟正黑體"/>
              <a:cs typeface="+mn-cs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67F70D93-8663-4291-827D-FD0C2D583431}"/>
              </a:ext>
            </a:extLst>
          </p:cNvPr>
          <p:cNvSpPr/>
          <p:nvPr/>
        </p:nvSpPr>
        <p:spPr>
          <a:xfrm>
            <a:off x="4481159" y="3723734"/>
            <a:ext cx="1292265" cy="141433"/>
          </a:xfrm>
          <a:prstGeom prst="rect">
            <a:avLst/>
          </a:prstGeom>
          <a:solidFill>
            <a:srgbClr val="558ED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軟正黑體"/>
              <a:cs typeface="+mn-cs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C473416D-A6A9-4B70-B9C7-8DEFD4681E2D}"/>
              </a:ext>
            </a:extLst>
          </p:cNvPr>
          <p:cNvSpPr/>
          <p:nvPr/>
        </p:nvSpPr>
        <p:spPr>
          <a:xfrm>
            <a:off x="3414547" y="4063437"/>
            <a:ext cx="4541784" cy="134506"/>
          </a:xfrm>
          <a:prstGeom prst="rect">
            <a:avLst/>
          </a:prstGeom>
          <a:solidFill>
            <a:srgbClr val="558ED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軟正黑體"/>
              <a:cs typeface="+mn-cs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AEC8A052-B671-4C04-9D48-29975CC80F3B}"/>
              </a:ext>
            </a:extLst>
          </p:cNvPr>
          <p:cNvSpPr/>
          <p:nvPr/>
        </p:nvSpPr>
        <p:spPr>
          <a:xfrm>
            <a:off x="4126435" y="4421846"/>
            <a:ext cx="2653056" cy="152582"/>
          </a:xfrm>
          <a:prstGeom prst="rect">
            <a:avLst/>
          </a:prstGeom>
          <a:solidFill>
            <a:srgbClr val="558ED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軟正黑體"/>
              <a:cs typeface="+mn-cs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9B57C0EB-DE67-499F-B90D-F976483D5148}"/>
              </a:ext>
            </a:extLst>
          </p:cNvPr>
          <p:cNvSpPr/>
          <p:nvPr/>
        </p:nvSpPr>
        <p:spPr>
          <a:xfrm>
            <a:off x="4126435" y="4792361"/>
            <a:ext cx="3040983" cy="126785"/>
          </a:xfrm>
          <a:prstGeom prst="rect">
            <a:avLst/>
          </a:prstGeom>
          <a:solidFill>
            <a:srgbClr val="558ED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軟正黑體"/>
              <a:cs typeface="+mn-cs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2FA5B413-EA24-4602-B762-6B03069779DB}"/>
              </a:ext>
            </a:extLst>
          </p:cNvPr>
          <p:cNvSpPr/>
          <p:nvPr/>
        </p:nvSpPr>
        <p:spPr>
          <a:xfrm>
            <a:off x="6233015" y="5143049"/>
            <a:ext cx="2106944" cy="135459"/>
          </a:xfrm>
          <a:prstGeom prst="rect">
            <a:avLst/>
          </a:prstGeom>
          <a:solidFill>
            <a:srgbClr val="558ED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軟正黑體"/>
              <a:cs typeface="+mn-cs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F0E6496-1EAE-4A49-87A6-86A7E824CD3C}"/>
              </a:ext>
            </a:extLst>
          </p:cNvPr>
          <p:cNvSpPr/>
          <p:nvPr/>
        </p:nvSpPr>
        <p:spPr>
          <a:xfrm>
            <a:off x="7803930" y="5880844"/>
            <a:ext cx="1162261" cy="119379"/>
          </a:xfrm>
          <a:prstGeom prst="rect">
            <a:avLst/>
          </a:prstGeom>
          <a:solidFill>
            <a:srgbClr val="558ED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軟正黑體"/>
              <a:cs typeface="+mn-cs"/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9E017284-D8E6-457A-9365-516709E04FD9}"/>
              </a:ext>
            </a:extLst>
          </p:cNvPr>
          <p:cNvSpPr txBox="1"/>
          <p:nvPr/>
        </p:nvSpPr>
        <p:spPr>
          <a:xfrm>
            <a:off x="2030467" y="1341214"/>
            <a:ext cx="76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zh-TW" altLang="en-US" b="1" dirty="0">
                <a:solidFill>
                  <a:prstClr val="white"/>
                </a:solidFill>
                <a:latin typeface="Arial"/>
                <a:ea typeface="微軟正黑體"/>
              </a:rPr>
              <a:t>月份</a:t>
            </a:r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DA7CFA19-A688-4C33-A7D5-ECEB1596E568}"/>
              </a:ext>
            </a:extLst>
          </p:cNvPr>
          <p:cNvSpPr txBox="1"/>
          <p:nvPr/>
        </p:nvSpPr>
        <p:spPr>
          <a:xfrm>
            <a:off x="58679" y="1447735"/>
            <a:ext cx="1343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zh-TW" altLang="en-US" b="1" dirty="0">
                <a:solidFill>
                  <a:prstClr val="white"/>
                </a:solidFill>
                <a:latin typeface="Arial"/>
                <a:ea typeface="微軟正黑體"/>
              </a:rPr>
              <a:t>工作項目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CDEA553D-ABA3-4393-9C42-8B3C4BCC59A8}"/>
              </a:ext>
            </a:extLst>
          </p:cNvPr>
          <p:cNvSpPr txBox="1"/>
          <p:nvPr/>
        </p:nvSpPr>
        <p:spPr>
          <a:xfrm>
            <a:off x="58679" y="867634"/>
            <a:ext cx="7745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預定進度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請標示兩年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633C7471-FAD3-41D0-BD61-514D1DE0D051}"/>
              </a:ext>
            </a:extLst>
          </p:cNvPr>
          <p:cNvSpPr txBox="1"/>
          <p:nvPr/>
        </p:nvSpPr>
        <p:spPr>
          <a:xfrm>
            <a:off x="8624207" y="6433457"/>
            <a:ext cx="519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9852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: 圓角 8">
            <a:extLst>
              <a:ext uri="{FF2B5EF4-FFF2-40B4-BE49-F238E27FC236}">
                <a16:creationId xmlns:a16="http://schemas.microsoft.com/office/drawing/2014/main" id="{D6222008-69B3-4C6F-8F37-CB885BE73A50}"/>
              </a:ext>
            </a:extLst>
          </p:cNvPr>
          <p:cNvSpPr/>
          <p:nvPr/>
        </p:nvSpPr>
        <p:spPr>
          <a:xfrm>
            <a:off x="4757055" y="1718985"/>
            <a:ext cx="3570514" cy="442055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60208060-4959-47F1-AB46-066098D018AF}"/>
              </a:ext>
            </a:extLst>
          </p:cNvPr>
          <p:cNvSpPr/>
          <p:nvPr/>
        </p:nvSpPr>
        <p:spPr>
          <a:xfrm>
            <a:off x="816427" y="1718986"/>
            <a:ext cx="3570514" cy="442055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1A8CBE6-8450-4B7E-8CC3-D08228416F31}"/>
              </a:ext>
            </a:extLst>
          </p:cNvPr>
          <p:cNvSpPr txBox="1"/>
          <p:nvPr/>
        </p:nvSpPr>
        <p:spPr>
          <a:xfrm>
            <a:off x="478971" y="-95694"/>
            <a:ext cx="8186057" cy="983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預定進度及查核點</a:t>
            </a:r>
            <a:endParaRPr lang="en-US" altLang="zh-TW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0DB2C18-EEA0-48DB-B85F-1FC33B06BB18}"/>
              </a:ext>
            </a:extLst>
          </p:cNvPr>
          <p:cNvSpPr txBox="1"/>
          <p:nvPr/>
        </p:nvSpPr>
        <p:spPr>
          <a:xfrm>
            <a:off x="374853" y="1185009"/>
            <a:ext cx="7952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期中期末查核點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需填入必要查核項目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25592C7E-609B-4F24-9F93-278A84855801}"/>
              </a:ext>
            </a:extLst>
          </p:cNvPr>
          <p:cNvSpPr txBox="1"/>
          <p:nvPr/>
        </p:nvSpPr>
        <p:spPr>
          <a:xfrm>
            <a:off x="1186541" y="1943774"/>
            <a:ext cx="2830287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年期中查核點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/>
              <a:t>1.</a:t>
            </a:r>
          </a:p>
          <a:p>
            <a:r>
              <a:rPr lang="en-US" altLang="zh-TW" dirty="0"/>
              <a:t>2.</a:t>
            </a:r>
          </a:p>
          <a:p>
            <a:r>
              <a:rPr lang="en-US" altLang="zh-TW" dirty="0"/>
              <a:t>3.</a:t>
            </a:r>
          </a:p>
          <a:p>
            <a:r>
              <a:rPr lang="en-US" altLang="zh-TW" dirty="0"/>
              <a:t>4.</a:t>
            </a:r>
          </a:p>
          <a:p>
            <a:r>
              <a:rPr lang="en-US" altLang="zh-TW" dirty="0"/>
              <a:t>5.</a:t>
            </a:r>
          </a:p>
          <a:p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年期末查核點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/>
              <a:t>1.</a:t>
            </a:r>
          </a:p>
          <a:p>
            <a:r>
              <a:rPr lang="en-US" altLang="zh-TW" dirty="0"/>
              <a:t>2.</a:t>
            </a:r>
          </a:p>
          <a:p>
            <a:r>
              <a:rPr lang="en-US" altLang="zh-TW" dirty="0"/>
              <a:t>3.</a:t>
            </a:r>
          </a:p>
          <a:p>
            <a:r>
              <a:rPr lang="en-US" altLang="zh-TW" dirty="0"/>
              <a:t>4.</a:t>
            </a:r>
          </a:p>
          <a:p>
            <a:r>
              <a:rPr lang="en-US" altLang="zh-TW" dirty="0"/>
              <a:t>5.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B87D325F-6B32-44AA-98FA-36B0F30A7202}"/>
              </a:ext>
            </a:extLst>
          </p:cNvPr>
          <p:cNvSpPr txBox="1"/>
          <p:nvPr/>
        </p:nvSpPr>
        <p:spPr>
          <a:xfrm>
            <a:off x="5127174" y="1943774"/>
            <a:ext cx="2830287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年期中查核點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/>
              <a:t>1.</a:t>
            </a:r>
          </a:p>
          <a:p>
            <a:r>
              <a:rPr lang="en-US" altLang="zh-TW" dirty="0"/>
              <a:t>2.</a:t>
            </a:r>
          </a:p>
          <a:p>
            <a:r>
              <a:rPr lang="en-US" altLang="zh-TW" dirty="0"/>
              <a:t>3.</a:t>
            </a:r>
          </a:p>
          <a:p>
            <a:r>
              <a:rPr lang="en-US" altLang="zh-TW" dirty="0"/>
              <a:t>4.</a:t>
            </a:r>
          </a:p>
          <a:p>
            <a:r>
              <a:rPr lang="en-US" altLang="zh-TW" dirty="0"/>
              <a:t>5.</a:t>
            </a:r>
          </a:p>
          <a:p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年期末查核點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/>
              <a:t>1.</a:t>
            </a:r>
          </a:p>
          <a:p>
            <a:r>
              <a:rPr lang="en-US" altLang="zh-TW" dirty="0"/>
              <a:t>2.</a:t>
            </a:r>
          </a:p>
          <a:p>
            <a:r>
              <a:rPr lang="en-US" altLang="zh-TW" dirty="0"/>
              <a:t>3.</a:t>
            </a:r>
          </a:p>
          <a:p>
            <a:r>
              <a:rPr lang="en-US" altLang="zh-TW" dirty="0"/>
              <a:t>4.</a:t>
            </a:r>
          </a:p>
          <a:p>
            <a:r>
              <a:rPr lang="en-US" altLang="zh-TW" dirty="0"/>
              <a:t>5.</a:t>
            </a:r>
            <a:endParaRPr lang="zh-TW" altLang="en-US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1042F927-3F76-442F-ADBB-9178CD574AA1}"/>
              </a:ext>
            </a:extLst>
          </p:cNvPr>
          <p:cNvSpPr txBox="1"/>
          <p:nvPr/>
        </p:nvSpPr>
        <p:spPr>
          <a:xfrm>
            <a:off x="8665029" y="6433457"/>
            <a:ext cx="478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772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981E8F86-8A56-4AC5-86A2-6F9722A0F754}"/>
              </a:ext>
            </a:extLst>
          </p:cNvPr>
          <p:cNvSpPr txBox="1"/>
          <p:nvPr/>
        </p:nvSpPr>
        <p:spPr>
          <a:xfrm>
            <a:off x="163286" y="-132345"/>
            <a:ext cx="7369628" cy="983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預期亮點與重點績效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D604C15-51D3-4384-9606-269D6DC43C0F}"/>
              </a:ext>
            </a:extLst>
          </p:cNvPr>
          <p:cNvSpPr txBox="1"/>
          <p:nvPr/>
        </p:nvSpPr>
        <p:spPr>
          <a:xfrm>
            <a:off x="163286" y="783942"/>
            <a:ext cx="6183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預期亮點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參考範例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9EA8C7D-C9B1-4713-A013-78E2B0FB9D6E}"/>
              </a:ext>
            </a:extLst>
          </p:cNvPr>
          <p:cNvSpPr/>
          <p:nvPr/>
        </p:nvSpPr>
        <p:spPr bwMode="auto">
          <a:xfrm>
            <a:off x="1116741" y="1220753"/>
            <a:ext cx="131917" cy="259228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vert="horz" wrap="square" lIns="16000" tIns="9600" rIns="16000" bIns="9600" numCol="1" rtlCol="0" anchor="t" anchorCtr="0" compatLnSpc="1">
            <a:prstTxWarp prst="textNoShape">
              <a:avLst/>
            </a:prstTxWarp>
          </a:bodyPr>
          <a:lstStyle/>
          <a:p>
            <a:pPr marL="800110" indent="-800110" defTabSz="812810" fontAlgn="base">
              <a:lnSpc>
                <a:spcPct val="140000"/>
              </a:lnSpc>
              <a:spcBef>
                <a:spcPct val="30000"/>
              </a:spcBef>
              <a:spcAft>
                <a:spcPct val="0"/>
              </a:spcAft>
              <a:buClr>
                <a:srgbClr val="1B34B1"/>
              </a:buClr>
              <a:buSzPct val="80000"/>
              <a:tabLst>
                <a:tab pos="955335" algn="l"/>
              </a:tabLst>
            </a:pPr>
            <a:endParaRPr lang="zh-TW" altLang="en-US" sz="3556" b="1">
              <a:solidFill>
                <a:srgbClr val="B0CC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F122409-C85C-4B48-BAD0-35F3FBBA0807}"/>
              </a:ext>
            </a:extLst>
          </p:cNvPr>
          <p:cNvSpPr/>
          <p:nvPr/>
        </p:nvSpPr>
        <p:spPr bwMode="auto">
          <a:xfrm>
            <a:off x="1115017" y="1557288"/>
            <a:ext cx="131917" cy="259228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vert="horz" wrap="square" lIns="16000" tIns="9600" rIns="16000" bIns="9600" numCol="1" rtlCol="0" anchor="t" anchorCtr="0" compatLnSpc="1">
            <a:prstTxWarp prst="textNoShape">
              <a:avLst/>
            </a:prstTxWarp>
          </a:bodyPr>
          <a:lstStyle/>
          <a:p>
            <a:pPr marL="800110" indent="-800110" defTabSz="812810" fontAlgn="base">
              <a:lnSpc>
                <a:spcPct val="140000"/>
              </a:lnSpc>
              <a:spcBef>
                <a:spcPct val="30000"/>
              </a:spcBef>
              <a:spcAft>
                <a:spcPct val="0"/>
              </a:spcAft>
              <a:buClr>
                <a:srgbClr val="1B34B1"/>
              </a:buClr>
              <a:buSzPct val="80000"/>
              <a:tabLst>
                <a:tab pos="955335" algn="l"/>
              </a:tabLst>
            </a:pPr>
            <a:endParaRPr lang="zh-TW" altLang="en-US" sz="3556" b="1">
              <a:solidFill>
                <a:srgbClr val="B0CC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圓角矩形 33">
            <a:extLst>
              <a:ext uri="{FF2B5EF4-FFF2-40B4-BE49-F238E27FC236}">
                <a16:creationId xmlns:a16="http://schemas.microsoft.com/office/drawing/2014/main" id="{6D89E640-065E-4F71-9A0E-882C93AA6A52}"/>
              </a:ext>
            </a:extLst>
          </p:cNvPr>
          <p:cNvSpPr/>
          <p:nvPr/>
        </p:nvSpPr>
        <p:spPr bwMode="auto">
          <a:xfrm>
            <a:off x="844244" y="2033518"/>
            <a:ext cx="742368" cy="576419"/>
          </a:xfrm>
          <a:prstGeom prst="roundRect">
            <a:avLst>
              <a:gd name="adj" fmla="val 11503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square" lIns="14769" tIns="8861" rIns="14769" bIns="8861" numCol="1" rtlCol="0" anchor="ctr" anchorCtr="0" compatLnSpc="1">
            <a:prstTxWarp prst="textNoShape">
              <a:avLst/>
            </a:prstTxWarp>
          </a:bodyPr>
          <a:lstStyle/>
          <a:p>
            <a:pPr algn="ctr" defTabSz="406405">
              <a:buClr>
                <a:srgbClr val="1B34B1"/>
              </a:buClr>
              <a:buSzPct val="80000"/>
              <a:tabLst>
                <a:tab pos="881870" algn="l"/>
              </a:tabLst>
              <a:defRPr/>
            </a:pPr>
            <a:r>
              <a:rPr lang="en-US" altLang="zh-TW" sz="1778" b="1" kern="100" dirty="0">
                <a:solidFill>
                  <a:srgbClr val="EAEBDE">
                    <a:lumMod val="1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As-Is</a:t>
            </a:r>
          </a:p>
          <a:p>
            <a:pPr algn="ctr" defTabSz="406405">
              <a:buClr>
                <a:srgbClr val="1B34B1"/>
              </a:buClr>
              <a:buSzPct val="80000"/>
              <a:tabLst>
                <a:tab pos="881870" algn="l"/>
              </a:tabLst>
              <a:defRPr/>
            </a:pPr>
            <a:r>
              <a:rPr lang="en-US" altLang="zh-TW" sz="1422" b="1" kern="100" dirty="0">
                <a:solidFill>
                  <a:srgbClr val="EAEBDE">
                    <a:lumMod val="1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1422" b="1" kern="100" dirty="0">
                <a:solidFill>
                  <a:srgbClr val="EAEBDE">
                    <a:lumMod val="1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痛點</a:t>
            </a:r>
            <a:r>
              <a:rPr lang="en-US" altLang="zh-TW" sz="1422" b="1" kern="100" dirty="0">
                <a:solidFill>
                  <a:srgbClr val="EAEBDE">
                    <a:lumMod val="1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en-US" sz="1422" b="1" kern="100" dirty="0">
              <a:solidFill>
                <a:srgbClr val="EAEBDE">
                  <a:lumMod val="10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2A83E8E5-788D-42A5-94B0-A037C7F61940}"/>
              </a:ext>
            </a:extLst>
          </p:cNvPr>
          <p:cNvSpPr/>
          <p:nvPr/>
        </p:nvSpPr>
        <p:spPr bwMode="auto">
          <a:xfrm>
            <a:off x="1593996" y="1892829"/>
            <a:ext cx="7266480" cy="770994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81280" tIns="40640" rIns="81280" bIns="40640" numCol="1" rtlCol="0" anchor="ctr" anchorCtr="0" compatLnSpc="1">
            <a:prstTxWarp prst="textNoShape">
              <a:avLst/>
            </a:prstTxWarp>
          </a:bodyPr>
          <a:lstStyle/>
          <a:p>
            <a:pPr algn="just" defTabSz="81281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1422" b="1" u="sng" kern="10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既有商模獲利不足：</a:t>
            </a:r>
            <a:r>
              <a:rPr lang="zh-TW" altLang="en-US" sz="1422" b="1" kern="100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生產數量或規格均掌握在</a:t>
            </a:r>
            <a:r>
              <a:rPr lang="en-US" altLang="zh-TW" sz="1422" b="1" kern="100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B2B</a:t>
            </a:r>
            <a:r>
              <a:rPr lang="zh-TW" altLang="en-US" sz="1422" b="1" kern="100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收購的產銷業者</a:t>
            </a:r>
            <a:r>
              <a:rPr lang="en-US" altLang="zh-TW" sz="1422" b="1" kern="100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1422" b="1" kern="100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如各蔬果大盤業者、全聯或大潤發等通路商</a:t>
            </a:r>
            <a:r>
              <a:rPr lang="en-US" altLang="zh-TW" sz="1422" b="1" kern="100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1422" b="1" kern="100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，因此會有契作場域分潤不足以及果品供過於求或供不應求等狀況。</a:t>
            </a:r>
          </a:p>
        </p:txBody>
      </p:sp>
      <p:sp>
        <p:nvSpPr>
          <p:cNvPr id="10" name="圓角矩形 39">
            <a:extLst>
              <a:ext uri="{FF2B5EF4-FFF2-40B4-BE49-F238E27FC236}">
                <a16:creationId xmlns:a16="http://schemas.microsoft.com/office/drawing/2014/main" id="{B464D15A-212B-4D2A-8858-F1998FC29627}"/>
              </a:ext>
            </a:extLst>
          </p:cNvPr>
          <p:cNvSpPr/>
          <p:nvPr/>
        </p:nvSpPr>
        <p:spPr bwMode="auto">
          <a:xfrm>
            <a:off x="859588" y="2663823"/>
            <a:ext cx="744797" cy="2886550"/>
          </a:xfrm>
          <a:prstGeom prst="roundRect">
            <a:avLst>
              <a:gd name="adj" fmla="val 8431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square" lIns="14769" tIns="8861" rIns="14769" bIns="8861" numCol="1" rtlCol="0" anchor="ctr" anchorCtr="0" compatLnSpc="1">
            <a:prstTxWarp prst="textNoShape">
              <a:avLst/>
            </a:prstTxWarp>
          </a:bodyPr>
          <a:lstStyle/>
          <a:p>
            <a:pPr marL="738582" indent="-738582" algn="ctr" defTabSz="750305">
              <a:buClr>
                <a:srgbClr val="1B34B1"/>
              </a:buClr>
              <a:buSzPct val="80000"/>
              <a:tabLst>
                <a:tab pos="881870" algn="l"/>
              </a:tabLst>
              <a:defRPr/>
            </a:pPr>
            <a:r>
              <a:rPr lang="zh-TW" altLang="en-US" sz="1778" b="1" kern="100" dirty="0">
                <a:solidFill>
                  <a:srgbClr val="EAEBDE">
                    <a:lumMod val="1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應</a:t>
            </a:r>
            <a:endParaRPr lang="en-US" altLang="zh-TW" sz="1778" b="1" kern="100" dirty="0">
              <a:solidFill>
                <a:srgbClr val="EAEBDE">
                  <a:lumMod val="10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738582" indent="-738582" algn="ctr" defTabSz="750305">
              <a:buClr>
                <a:srgbClr val="1B34B1"/>
              </a:buClr>
              <a:buSzPct val="80000"/>
              <a:tabLst>
                <a:tab pos="881870" algn="l"/>
              </a:tabLst>
              <a:defRPr/>
            </a:pPr>
            <a:r>
              <a:rPr lang="zh-TW" altLang="en-US" sz="1778" b="1" kern="100" dirty="0">
                <a:solidFill>
                  <a:srgbClr val="EAEBDE">
                    <a:lumMod val="1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用</a:t>
            </a:r>
            <a:endParaRPr lang="en-US" altLang="zh-TW" sz="1778" b="1" kern="100" dirty="0">
              <a:solidFill>
                <a:srgbClr val="EAEBDE">
                  <a:lumMod val="10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738582" indent="-738582" algn="ctr" defTabSz="750305">
              <a:buClr>
                <a:srgbClr val="1B34B1"/>
              </a:buClr>
              <a:buSzPct val="80000"/>
              <a:tabLst>
                <a:tab pos="881870" algn="l"/>
              </a:tabLst>
              <a:defRPr/>
            </a:pPr>
            <a:r>
              <a:rPr lang="zh-TW" altLang="en-US" sz="1778" b="1" kern="100" dirty="0">
                <a:solidFill>
                  <a:srgbClr val="EAEBDE">
                    <a:lumMod val="1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情</a:t>
            </a:r>
            <a:endParaRPr lang="en-US" altLang="zh-TW" sz="1778" b="1" kern="100" dirty="0">
              <a:solidFill>
                <a:srgbClr val="EAEBDE">
                  <a:lumMod val="10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738582" indent="-738582" algn="ctr" defTabSz="750305">
              <a:buClr>
                <a:srgbClr val="1B34B1"/>
              </a:buClr>
              <a:buSzPct val="80000"/>
              <a:tabLst>
                <a:tab pos="881870" algn="l"/>
              </a:tabLst>
              <a:defRPr/>
            </a:pPr>
            <a:r>
              <a:rPr lang="zh-TW" altLang="en-US" sz="1778" b="1" kern="100" dirty="0">
                <a:solidFill>
                  <a:srgbClr val="EAEBDE">
                    <a:lumMod val="1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境</a:t>
            </a:r>
          </a:p>
        </p:txBody>
      </p:sp>
      <p:sp>
        <p:nvSpPr>
          <p:cNvPr id="11" name="圓角矩形 48">
            <a:extLst>
              <a:ext uri="{FF2B5EF4-FFF2-40B4-BE49-F238E27FC236}">
                <a16:creationId xmlns:a16="http://schemas.microsoft.com/office/drawing/2014/main" id="{29913BCC-8B10-4ED7-949D-770B4A3D0698}"/>
              </a:ext>
            </a:extLst>
          </p:cNvPr>
          <p:cNvSpPr/>
          <p:nvPr/>
        </p:nvSpPr>
        <p:spPr bwMode="auto">
          <a:xfrm>
            <a:off x="854887" y="5604261"/>
            <a:ext cx="746378" cy="787951"/>
          </a:xfrm>
          <a:prstGeom prst="roundRect">
            <a:avLst>
              <a:gd name="adj" fmla="val 12946"/>
            </a:avLst>
          </a:prstGeom>
          <a:solidFill>
            <a:schemeClr val="accent1">
              <a:lumMod val="40000"/>
              <a:lumOff val="60000"/>
              <a:alpha val="38000"/>
            </a:schemeClr>
          </a:solidFill>
          <a:ln>
            <a:noFill/>
          </a:ln>
          <a:effectLst/>
        </p:spPr>
        <p:txBody>
          <a:bodyPr vert="horz" wrap="square" lIns="14769" tIns="8861" rIns="14769" bIns="8861" numCol="1" rtlCol="0" anchor="ctr" anchorCtr="0" compatLnSpc="1">
            <a:prstTxWarp prst="textNoShape">
              <a:avLst/>
            </a:prstTxWarp>
          </a:bodyPr>
          <a:lstStyle/>
          <a:p>
            <a:pPr algn="ctr" defTabSz="812810" fontAlgn="base">
              <a:spcBef>
                <a:spcPct val="0"/>
              </a:spcBef>
              <a:spcAft>
                <a:spcPct val="0"/>
              </a:spcAft>
              <a:buClr>
                <a:srgbClr val="1B34B1"/>
              </a:buClr>
              <a:buSzPct val="80000"/>
              <a:tabLst>
                <a:tab pos="881870" algn="l"/>
              </a:tabLst>
            </a:pPr>
            <a:r>
              <a:rPr lang="en-US" altLang="zh-TW" sz="1778" b="1" kern="100" dirty="0">
                <a:solidFill>
                  <a:srgbClr val="EAEBDE">
                    <a:lumMod val="1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To-Be</a:t>
            </a:r>
          </a:p>
          <a:p>
            <a:pPr algn="ctr" defTabSz="812810" fontAlgn="base">
              <a:spcBef>
                <a:spcPct val="0"/>
              </a:spcBef>
              <a:spcAft>
                <a:spcPct val="0"/>
              </a:spcAft>
              <a:buClr>
                <a:srgbClr val="1B34B1"/>
              </a:buClr>
              <a:buSzPct val="80000"/>
              <a:tabLst>
                <a:tab pos="881870" algn="l"/>
              </a:tabLst>
            </a:pPr>
            <a:r>
              <a:rPr lang="en-US" altLang="zh-TW" sz="1422" b="1" kern="100" dirty="0">
                <a:solidFill>
                  <a:srgbClr val="EAEBDE">
                    <a:lumMod val="1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1422" b="1" kern="100" dirty="0">
                <a:solidFill>
                  <a:srgbClr val="EAEBDE">
                    <a:lumMod val="1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效益</a:t>
            </a:r>
            <a:r>
              <a:rPr lang="en-US" altLang="zh-TW" sz="1422" b="1" kern="100" dirty="0">
                <a:solidFill>
                  <a:srgbClr val="EAEBDE">
                    <a:lumMod val="1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en-US" sz="1422" b="1" kern="100" dirty="0">
              <a:solidFill>
                <a:srgbClr val="EAEBDE">
                  <a:lumMod val="10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4ABE21DF-E68A-471B-972E-1BE710F5E690}"/>
              </a:ext>
            </a:extLst>
          </p:cNvPr>
          <p:cNvCxnSpPr>
            <a:cxnSpLocks/>
          </p:cNvCxnSpPr>
          <p:nvPr/>
        </p:nvCxnSpPr>
        <p:spPr bwMode="auto">
          <a:xfrm>
            <a:off x="602730" y="1895471"/>
            <a:ext cx="8009957" cy="0"/>
          </a:xfrm>
          <a:prstGeom prst="line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3" name="矩形 12">
            <a:extLst>
              <a:ext uri="{FF2B5EF4-FFF2-40B4-BE49-F238E27FC236}">
                <a16:creationId xmlns:a16="http://schemas.microsoft.com/office/drawing/2014/main" id="{182AB093-D03D-49EE-8B03-4DEAD907E947}"/>
              </a:ext>
            </a:extLst>
          </p:cNvPr>
          <p:cNvSpPr/>
          <p:nvPr/>
        </p:nvSpPr>
        <p:spPr>
          <a:xfrm>
            <a:off x="1313040" y="1124744"/>
            <a:ext cx="7284532" cy="42851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square" lIns="32000" tIns="32000" rIns="32000" bIns="0">
            <a:spAutoFit/>
          </a:bodyPr>
          <a:lstStyle/>
          <a:p>
            <a:pPr defTabSz="812810">
              <a:lnSpc>
                <a:spcPct val="150000"/>
              </a:lnSpc>
              <a:spcBef>
                <a:spcPts val="178"/>
              </a:spcBef>
              <a:spcAft>
                <a:spcPts val="178"/>
              </a:spcAft>
              <a:defRPr/>
            </a:pPr>
            <a:r>
              <a:rPr lang="zh-TW" altLang="en-US" sz="1956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推動對象：</a:t>
            </a:r>
            <a:r>
              <a:rPr lang="zh-TW" altLang="en-US" sz="1956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需建立新商業模式的農業經營者</a:t>
            </a:r>
            <a:endParaRPr lang="en-US" altLang="zh-TW" sz="1956" b="1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5C99D4F7-3806-42F0-B503-50B2C9373A7C}"/>
              </a:ext>
            </a:extLst>
          </p:cNvPr>
          <p:cNvSpPr/>
          <p:nvPr/>
        </p:nvSpPr>
        <p:spPr>
          <a:xfrm>
            <a:off x="1251653" y="1395647"/>
            <a:ext cx="7892347" cy="48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12810">
              <a:lnSpc>
                <a:spcPct val="150000"/>
              </a:lnSpc>
              <a:spcBef>
                <a:spcPts val="178"/>
              </a:spcBef>
              <a:spcAft>
                <a:spcPts val="178"/>
              </a:spcAft>
              <a:defRPr/>
            </a:pPr>
            <a:r>
              <a:rPr lang="zh-TW" altLang="en-US" sz="1956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推動作法：</a:t>
            </a:r>
            <a:r>
              <a:rPr lang="zh-TW" altLang="en-US" sz="1956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改變現有商模擴增通路或創造分潤機制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A5BD280B-70AA-484D-B155-3A24D9EDEDED}"/>
              </a:ext>
            </a:extLst>
          </p:cNvPr>
          <p:cNvSpPr/>
          <p:nvPr/>
        </p:nvSpPr>
        <p:spPr>
          <a:xfrm>
            <a:off x="1696742" y="5575156"/>
            <a:ext cx="7060988" cy="856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81281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1422" b="1" u="sng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創造新商摩與通路：</a:t>
            </a:r>
            <a:r>
              <a:rPr lang="zh-TW" altLang="en-US" sz="1422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建立數位產銷管理的產銷節點</a:t>
            </a:r>
            <a:r>
              <a:rPr lang="en-US" altLang="zh-TW" sz="1422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22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如自有品牌、庫存物流與生鮮電商等</a:t>
            </a:r>
            <a:r>
              <a:rPr lang="en-US" altLang="zh-TW" sz="1422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422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，進而控制自己的品種栽種量、契作排程</a:t>
            </a:r>
            <a:r>
              <a:rPr lang="en-US" altLang="zh-TW" sz="1422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22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</a:t>
            </a:r>
            <a:r>
              <a:rPr lang="en-US" altLang="zh-TW" sz="1422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422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月種植或</a:t>
            </a:r>
            <a:r>
              <a:rPr lang="en-US" altLang="zh-TW" sz="1422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1422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月種植</a:t>
            </a:r>
            <a:r>
              <a:rPr lang="en-US" altLang="zh-TW" sz="1422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422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與收穫大小規格</a:t>
            </a:r>
            <a:r>
              <a:rPr lang="en-US" altLang="zh-TW" sz="1422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22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作為鮮品或加工</a:t>
            </a:r>
            <a:r>
              <a:rPr lang="en-US" altLang="zh-TW" sz="1422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422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。並增加更多的國內外銷售管道，進而促進契作農民收益。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5F6F257F-E0BC-4410-9F56-4C81B79E9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730" y="2592177"/>
            <a:ext cx="5888654" cy="3141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220E34C9-AB93-474C-AE7D-AB1CCABCA2CB}"/>
              </a:ext>
            </a:extLst>
          </p:cNvPr>
          <p:cNvSpPr txBox="1"/>
          <p:nvPr/>
        </p:nvSpPr>
        <p:spPr>
          <a:xfrm>
            <a:off x="4130486" y="3313687"/>
            <a:ext cx="1907142" cy="646331"/>
          </a:xfrm>
          <a:prstGeom prst="rect">
            <a:avLst/>
          </a:prstGeom>
          <a:solidFill>
            <a:srgbClr val="FFFFFF">
              <a:alpha val="41961"/>
            </a:srgbClr>
          </a:solidFill>
        </p:spPr>
        <p:txBody>
          <a:bodyPr wrap="square" rtlCol="0">
            <a:spAutoFit/>
          </a:bodyPr>
          <a:lstStyle/>
          <a:p>
            <a:r>
              <a:rPr lang="en-US" altLang="zh-TW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示意圖</a:t>
            </a:r>
            <a:r>
              <a:rPr lang="en-US" altLang="zh-TW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5D31E33E-38DF-4839-941D-A2C0503D7C44}"/>
              </a:ext>
            </a:extLst>
          </p:cNvPr>
          <p:cNvSpPr txBox="1"/>
          <p:nvPr/>
        </p:nvSpPr>
        <p:spPr>
          <a:xfrm>
            <a:off x="8624207" y="6433457"/>
            <a:ext cx="519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54399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981E8F86-8A56-4AC5-86A2-6F9722A0F754}"/>
              </a:ext>
            </a:extLst>
          </p:cNvPr>
          <p:cNvSpPr txBox="1"/>
          <p:nvPr/>
        </p:nvSpPr>
        <p:spPr>
          <a:xfrm>
            <a:off x="163286" y="-132345"/>
            <a:ext cx="7369628" cy="983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預期亮點與重點績效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D604C15-51D3-4384-9606-269D6DC43C0F}"/>
              </a:ext>
            </a:extLst>
          </p:cNvPr>
          <p:cNvSpPr txBox="1"/>
          <p:nvPr/>
        </p:nvSpPr>
        <p:spPr>
          <a:xfrm>
            <a:off x="163286" y="783942"/>
            <a:ext cx="8860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產業競爭力分析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參考範例，可調整為自行習慣的分析模式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19" name="表格 18">
            <a:extLst>
              <a:ext uri="{FF2B5EF4-FFF2-40B4-BE49-F238E27FC236}">
                <a16:creationId xmlns:a16="http://schemas.microsoft.com/office/drawing/2014/main" id="{A8158115-A07B-4453-AA89-105099DC7A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53419"/>
              </p:ext>
            </p:extLst>
          </p:nvPr>
        </p:nvGraphicFramePr>
        <p:xfrm>
          <a:off x="120625" y="1430215"/>
          <a:ext cx="8902751" cy="4871129"/>
        </p:xfrm>
        <a:graphic>
          <a:graphicData uri="http://schemas.openxmlformats.org/drawingml/2006/table">
            <a:tbl>
              <a:tblPr firstRow="1" bandRow="1"/>
              <a:tblGrid>
                <a:gridCol w="2851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73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27441">
                <a:tc>
                  <a:txBody>
                    <a:bodyPr/>
                    <a:lstStyle>
                      <a:lvl1pPr marL="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0640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81281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21921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62562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03202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43843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844836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251241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zh-TW" altLang="en-US" sz="21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產業現況或</a:t>
                      </a:r>
                      <a:endParaRPr lang="en-US" altLang="zh-TW" sz="21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21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現有競爭公司</a:t>
                      </a:r>
                      <a:r>
                        <a:rPr lang="en-US" altLang="zh-TW" sz="21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1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</a:t>
                      </a:r>
                    </a:p>
                  </a:txBody>
                  <a:tcPr marL="68580" marR="6858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0640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81281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21921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62562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03202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43843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844836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251241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比較</a:t>
                      </a:r>
                      <a:endParaRPr lang="en-US" altLang="zh-TW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時效、成本、獲利率、精準投放、新穎性等產業競爭性比較</a:t>
                      </a:r>
                      <a:r>
                        <a:rPr lang="en-US" altLang="zh-TW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5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0640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81281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21921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62562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03202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43843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844836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251241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zh-TW" altLang="en-US" sz="2100" b="1" i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新商模或者是</a:t>
                      </a:r>
                      <a:endParaRPr lang="en-US" altLang="zh-TW" sz="2100" b="1" i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100" b="1" i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數位導入後轉變</a:t>
                      </a:r>
                      <a:endParaRPr lang="zh-TW" altLang="en-US" sz="30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026">
                <a:tc>
                  <a:txBody>
                    <a:bodyPr/>
                    <a:lstStyle>
                      <a:lvl1pPr marL="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0640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81281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21921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62562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03202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43843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844836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251241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l" defTabSz="8128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800" b="1" baseline="30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 anchor="ctr">
                    <a:lnL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0640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81281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21921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62562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03202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43843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844836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251241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66700" indent="0" algn="ctr"/>
                      <a:r>
                        <a:rPr lang="en-US" altLang="zh-TW" sz="1600" b="0" dirty="0">
                          <a:solidFill>
                            <a:srgbClr val="FF0066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EX:</a:t>
                      </a:r>
                      <a:r>
                        <a:rPr lang="zh-TW" altLang="en-US" sz="1600" b="0" dirty="0">
                          <a:solidFill>
                            <a:srgbClr val="FF0066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精準管理</a:t>
                      </a:r>
                    </a:p>
                  </a:txBody>
                  <a:tcPr marL="68580" marR="68580" marT="34290" marB="3429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0640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81281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21921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62562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03202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43843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844836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251241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500" b="1" kern="1200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026">
                <a:tc>
                  <a:txBody>
                    <a:bodyPr/>
                    <a:lstStyle>
                      <a:lvl1pPr marL="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0640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81281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21921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62562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03202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43843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844836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251241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l" defTabSz="8128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800" b="1" baseline="30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 anchor="ctr">
                    <a:lnL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0640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81281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21921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62562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03202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43843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844836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251241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66700" indent="0" algn="ctr"/>
                      <a:r>
                        <a:rPr lang="zh-TW" altLang="en-US" sz="1600" b="0" dirty="0">
                          <a:solidFill>
                            <a:srgbClr val="FF0066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600" b="0" dirty="0">
                          <a:solidFill>
                            <a:srgbClr val="FF0066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EX</a:t>
                      </a:r>
                      <a:r>
                        <a:rPr lang="zh-TW" altLang="en-US" sz="1600" b="0" dirty="0">
                          <a:solidFill>
                            <a:srgbClr val="FF0066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：自有品牌</a:t>
                      </a:r>
                    </a:p>
                  </a:txBody>
                  <a:tcPr marL="68580" marR="68580" marT="34290" marB="3429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0640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81281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21921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62562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03202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43843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844836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251241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endParaRPr lang="zh-TW" altLang="en-US" sz="15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584">
                <a:tc>
                  <a:txBody>
                    <a:bodyPr/>
                    <a:lstStyle>
                      <a:lvl1pPr marL="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0640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81281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21921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62562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03202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43843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844836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251241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ctr" defTabSz="8128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800" b="1" baseline="30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 anchor="ctr">
                    <a:lnL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0640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81281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21921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62562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03202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43843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844836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251241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6670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dirty="0">
                          <a:solidFill>
                            <a:srgbClr val="FF0066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EX:</a:t>
                      </a:r>
                      <a:r>
                        <a:rPr lang="zh-TW" altLang="en-US" sz="1600" b="0" dirty="0">
                          <a:solidFill>
                            <a:srgbClr val="FF0066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決策時間</a:t>
                      </a:r>
                    </a:p>
                  </a:txBody>
                  <a:tcPr marL="68580" marR="68580" marT="34290" marB="3429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0640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81281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21921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62562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03202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43843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844836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251241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500" b="1" i="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34290" marB="3429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5026">
                <a:tc>
                  <a:txBody>
                    <a:bodyPr/>
                    <a:lstStyle>
                      <a:lvl1pPr marL="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0640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81281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21921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62562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03202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43843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844836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251241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ctr" defTabSz="8128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800" b="1" kern="1200" baseline="30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34290" marB="3429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0640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81281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21921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62562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03202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43843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844836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251241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zh-TW" altLang="en-US" sz="1600" b="0" dirty="0">
                          <a:solidFill>
                            <a:srgbClr val="FF0066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</a:t>
                      </a:r>
                      <a:r>
                        <a:rPr lang="en-US" altLang="zh-TW" sz="1600" b="0" dirty="0">
                          <a:solidFill>
                            <a:srgbClr val="FF0066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EX</a:t>
                      </a:r>
                      <a:r>
                        <a:rPr lang="zh-TW" altLang="en-US" sz="1600" b="0" dirty="0">
                          <a:solidFill>
                            <a:srgbClr val="FF0066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：訂單</a:t>
                      </a:r>
                      <a:r>
                        <a:rPr lang="zh-TW" altLang="en-US" sz="1600" b="0" kern="1200" dirty="0">
                          <a:solidFill>
                            <a:srgbClr val="FF0066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穩定</a:t>
                      </a:r>
                    </a:p>
                  </a:txBody>
                  <a:tcPr marL="68580" marR="68580" marT="34290" marB="3429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0640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81281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21921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62562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032025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438430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844836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251241" algn="l" defTabSz="812810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l" defTabSz="8128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500" b="1" i="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34290" marB="3429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5026">
                <a:tc>
                  <a:txBody>
                    <a:bodyPr/>
                    <a:lstStyle/>
                    <a:p>
                      <a:pPr marL="0" marR="0" indent="0" algn="ctr" defTabSz="8128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800" b="1" kern="1200" baseline="30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34290" marB="3429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dirty="0">
                          <a:solidFill>
                            <a:srgbClr val="FF0066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</a:t>
                      </a:r>
                      <a:r>
                        <a:rPr lang="en-US" altLang="zh-TW" sz="1600" b="0" dirty="0">
                          <a:solidFill>
                            <a:srgbClr val="FF0066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EX</a:t>
                      </a:r>
                      <a:r>
                        <a:rPr lang="zh-TW" altLang="en-US" sz="1600" b="0" dirty="0">
                          <a:solidFill>
                            <a:srgbClr val="FF0066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：廣告效益</a:t>
                      </a:r>
                    </a:p>
                  </a:txBody>
                  <a:tcPr marL="68580" marR="68580" marT="34290" marB="3429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128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500" b="1" i="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34290" marB="3429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361119"/>
                  </a:ext>
                </a:extLst>
              </a:tr>
            </a:tbl>
          </a:graphicData>
        </a:graphic>
      </p:graphicFrame>
      <p:sp>
        <p:nvSpPr>
          <p:cNvPr id="20" name="橢圓 19">
            <a:extLst>
              <a:ext uri="{FF2B5EF4-FFF2-40B4-BE49-F238E27FC236}">
                <a16:creationId xmlns:a16="http://schemas.microsoft.com/office/drawing/2014/main" id="{8B174E06-A2CC-4879-AE83-22E181DFDEB7}"/>
              </a:ext>
            </a:extLst>
          </p:cNvPr>
          <p:cNvSpPr/>
          <p:nvPr/>
        </p:nvSpPr>
        <p:spPr>
          <a:xfrm>
            <a:off x="5772509" y="4205957"/>
            <a:ext cx="459000" cy="459000"/>
          </a:xfrm>
          <a:prstGeom prst="ellipse">
            <a:avLst/>
          </a:prstGeom>
          <a:solidFill>
            <a:srgbClr val="FF9900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r>
              <a:rPr lang="zh-TW" altLang="en-US" b="1" kern="0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勝</a:t>
            </a:r>
          </a:p>
        </p:txBody>
      </p:sp>
      <p:sp>
        <p:nvSpPr>
          <p:cNvPr id="21" name="橢圓 20">
            <a:extLst>
              <a:ext uri="{FF2B5EF4-FFF2-40B4-BE49-F238E27FC236}">
                <a16:creationId xmlns:a16="http://schemas.microsoft.com/office/drawing/2014/main" id="{E08C09E7-146C-40BE-BECC-3D1EFA234A23}"/>
              </a:ext>
            </a:extLst>
          </p:cNvPr>
          <p:cNvSpPr/>
          <p:nvPr/>
        </p:nvSpPr>
        <p:spPr>
          <a:xfrm>
            <a:off x="5772509" y="4968785"/>
            <a:ext cx="459000" cy="459000"/>
          </a:xfrm>
          <a:prstGeom prst="ellipse">
            <a:avLst/>
          </a:prstGeom>
          <a:solidFill>
            <a:srgbClr val="FF9900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r>
              <a:rPr lang="zh-TW" altLang="en-US" b="1" kern="0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勝</a:t>
            </a:r>
          </a:p>
        </p:txBody>
      </p: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8A415988-CFF5-438D-913B-5BF37CC0B980}"/>
              </a:ext>
            </a:extLst>
          </p:cNvPr>
          <p:cNvGrpSpPr/>
          <p:nvPr/>
        </p:nvGrpSpPr>
        <p:grpSpPr>
          <a:xfrm>
            <a:off x="2970134" y="2595882"/>
            <a:ext cx="569387" cy="459000"/>
            <a:chOff x="9201298" y="2398213"/>
            <a:chExt cx="759183" cy="612000"/>
          </a:xfrm>
        </p:grpSpPr>
        <p:sp>
          <p:nvSpPr>
            <p:cNvPr id="23" name="橢圓 22">
              <a:extLst>
                <a:ext uri="{FF2B5EF4-FFF2-40B4-BE49-F238E27FC236}">
                  <a16:creationId xmlns:a16="http://schemas.microsoft.com/office/drawing/2014/main" id="{279C0018-73A4-4D3D-AEB0-E29F0A279DE3}"/>
                </a:ext>
              </a:extLst>
            </p:cNvPr>
            <p:cNvSpPr/>
            <p:nvPr/>
          </p:nvSpPr>
          <p:spPr>
            <a:xfrm>
              <a:off x="9274890" y="2398213"/>
              <a:ext cx="612000" cy="6120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5800">
                <a:defRPr/>
              </a:pPr>
              <a:endParaRPr lang="zh-TW" altLang="en-US" b="1" kern="0" dirty="0">
                <a:solidFill>
                  <a:srgbClr val="FF99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01B8E779-F162-46A7-AE37-6C1CEF56217E}"/>
                </a:ext>
              </a:extLst>
            </p:cNvPr>
            <p:cNvSpPr txBox="1"/>
            <p:nvPr/>
          </p:nvSpPr>
          <p:spPr>
            <a:xfrm>
              <a:off x="9201298" y="2478644"/>
              <a:ext cx="75918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lang="zh-TW" altLang="en-US" sz="1500" b="1" kern="0" dirty="0">
                  <a:solidFill>
                    <a:srgbClr val="FF9933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平手</a:t>
              </a:r>
            </a:p>
          </p:txBody>
        </p:sp>
      </p:grpSp>
      <p:sp>
        <p:nvSpPr>
          <p:cNvPr id="25" name="橢圓 24">
            <a:extLst>
              <a:ext uri="{FF2B5EF4-FFF2-40B4-BE49-F238E27FC236}">
                <a16:creationId xmlns:a16="http://schemas.microsoft.com/office/drawing/2014/main" id="{6F45860A-FB47-4876-9ED2-CC57533DE527}"/>
              </a:ext>
            </a:extLst>
          </p:cNvPr>
          <p:cNvSpPr/>
          <p:nvPr/>
        </p:nvSpPr>
        <p:spPr>
          <a:xfrm>
            <a:off x="5772509" y="3397500"/>
            <a:ext cx="459000" cy="459000"/>
          </a:xfrm>
          <a:prstGeom prst="ellipse">
            <a:avLst/>
          </a:prstGeom>
          <a:solidFill>
            <a:srgbClr val="FF9900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r>
              <a:rPr lang="zh-TW" altLang="en-US" b="1" kern="0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勝</a:t>
            </a:r>
          </a:p>
        </p:txBody>
      </p:sp>
      <p:sp>
        <p:nvSpPr>
          <p:cNvPr id="27" name="橢圓 26">
            <a:extLst>
              <a:ext uri="{FF2B5EF4-FFF2-40B4-BE49-F238E27FC236}">
                <a16:creationId xmlns:a16="http://schemas.microsoft.com/office/drawing/2014/main" id="{9E5B4499-1D94-4847-98C8-10ECD2C48506}"/>
              </a:ext>
            </a:extLst>
          </p:cNvPr>
          <p:cNvSpPr/>
          <p:nvPr/>
        </p:nvSpPr>
        <p:spPr>
          <a:xfrm>
            <a:off x="2970134" y="5632042"/>
            <a:ext cx="459000" cy="459000"/>
          </a:xfrm>
          <a:prstGeom prst="ellipse">
            <a:avLst/>
          </a:prstGeom>
          <a:solidFill>
            <a:srgbClr val="FF9900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r>
              <a:rPr lang="zh-TW" altLang="en-US" b="1" kern="0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勝</a:t>
            </a: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274F07EB-5E33-4967-BA94-113AE4E0C4AD}"/>
              </a:ext>
            </a:extLst>
          </p:cNvPr>
          <p:cNvSpPr txBox="1"/>
          <p:nvPr/>
        </p:nvSpPr>
        <p:spPr>
          <a:xfrm>
            <a:off x="8624207" y="6433457"/>
            <a:ext cx="519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54375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981E8F86-8A56-4AC5-86A2-6F9722A0F754}"/>
              </a:ext>
            </a:extLst>
          </p:cNvPr>
          <p:cNvSpPr txBox="1"/>
          <p:nvPr/>
        </p:nvSpPr>
        <p:spPr>
          <a:xfrm>
            <a:off x="163286" y="-132345"/>
            <a:ext cx="7369628" cy="983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預期亮點與重點績效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D604C15-51D3-4384-9606-269D6DC43C0F}"/>
              </a:ext>
            </a:extLst>
          </p:cNvPr>
          <p:cNvSpPr txBox="1"/>
          <p:nvPr/>
        </p:nvSpPr>
        <p:spPr>
          <a:xfrm>
            <a:off x="163286" y="851258"/>
            <a:ext cx="6183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重點績效指標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5DFA99E2-AA92-40CC-AA8B-1EFFDC7AEB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948157"/>
              </p:ext>
            </p:extLst>
          </p:nvPr>
        </p:nvGraphicFramePr>
        <p:xfrm>
          <a:off x="567813" y="1312923"/>
          <a:ext cx="7706031" cy="54344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4027">
                  <a:extLst>
                    <a:ext uri="{9D8B030D-6E8A-4147-A177-3AD203B41FA5}">
                      <a16:colId xmlns:a16="http://schemas.microsoft.com/office/drawing/2014/main" val="3887683214"/>
                    </a:ext>
                  </a:extLst>
                </a:gridCol>
                <a:gridCol w="2879690">
                  <a:extLst>
                    <a:ext uri="{9D8B030D-6E8A-4147-A177-3AD203B41FA5}">
                      <a16:colId xmlns:a16="http://schemas.microsoft.com/office/drawing/2014/main" val="2344933534"/>
                    </a:ext>
                  </a:extLst>
                </a:gridCol>
                <a:gridCol w="1686157">
                  <a:extLst>
                    <a:ext uri="{9D8B030D-6E8A-4147-A177-3AD203B41FA5}">
                      <a16:colId xmlns:a16="http://schemas.microsoft.com/office/drawing/2014/main" val="4234952447"/>
                    </a:ext>
                  </a:extLst>
                </a:gridCol>
                <a:gridCol w="1686157">
                  <a:extLst>
                    <a:ext uri="{9D8B030D-6E8A-4147-A177-3AD203B41FA5}">
                      <a16:colId xmlns:a16="http://schemas.microsoft.com/office/drawing/2014/main" val="700413859"/>
                    </a:ext>
                  </a:extLst>
                </a:gridCol>
              </a:tblGrid>
              <a:tr h="22750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重要指標</a:t>
                      </a:r>
                      <a:r>
                        <a:rPr lang="en-US" altLang="zh-TW" sz="11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(OKR)</a:t>
                      </a:r>
                      <a:endParaRPr lang="zh-TW" altLang="en-US" sz="11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重點績效項目</a:t>
                      </a:r>
                      <a:r>
                        <a:rPr lang="en-US" altLang="zh-TW" sz="11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en-US" altLang="zh-TW" sz="1100" b="1" dirty="0" err="1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kpi</a:t>
                      </a:r>
                      <a:r>
                        <a:rPr lang="en-US" altLang="zh-TW" sz="11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1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</a:t>
                      </a:r>
                      <a:r>
                        <a:rPr lang="zh-TW" altLang="en-US" sz="11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11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1935499"/>
                  </a:ext>
                </a:extLst>
              </a:tr>
              <a:tr h="200740">
                <a:tc rowSpan="7">
                  <a:txBody>
                    <a:bodyPr/>
                    <a:lstStyle/>
                    <a:p>
                      <a:pPr algn="l"/>
                      <a:r>
                        <a:rPr lang="en-US" altLang="zh-TW" sz="9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G1</a:t>
                      </a:r>
                      <a:r>
                        <a:rPr lang="zh-TW" altLang="en-US" sz="9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提升雲端使用率</a:t>
                      </a:r>
                      <a:r>
                        <a:rPr lang="en-US" altLang="zh-TW" sz="9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  <a:endParaRPr lang="zh-TW" altLang="en-US" sz="9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導入雲市集</a:t>
                      </a:r>
                      <a:r>
                        <a:rPr lang="en-US" altLang="zh-TW" sz="9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公有雲</a:t>
                      </a:r>
                      <a:r>
                        <a:rPr lang="en-US" altLang="zh-TW" sz="9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相關管理套組</a:t>
                      </a:r>
                      <a:r>
                        <a:rPr lang="en-US" altLang="zh-TW" sz="9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式</a:t>
                      </a:r>
                      <a:r>
                        <a:rPr lang="en-US" altLang="zh-TW" sz="9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4143474"/>
                  </a:ext>
                </a:extLst>
              </a:tr>
              <a:tr h="200740">
                <a:tc vMerge="1">
                  <a:txBody>
                    <a:bodyPr/>
                    <a:lstStyle/>
                    <a:p>
                      <a:pPr algn="l"/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數位雲服務模組建立</a:t>
                      </a:r>
                      <a:r>
                        <a:rPr lang="en-US" altLang="zh-TW" sz="9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式</a:t>
                      </a:r>
                      <a:r>
                        <a:rPr lang="en-US" altLang="zh-TW" sz="9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5019402"/>
                  </a:ext>
                </a:extLst>
              </a:tr>
              <a:tr h="200740">
                <a:tc vMerge="1">
                  <a:txBody>
                    <a:bodyPr/>
                    <a:lstStyle/>
                    <a:p>
                      <a:pPr algn="l"/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altLang="en-US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企業數位管理升級</a:t>
                      </a:r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式</a:t>
                      </a:r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458968"/>
                  </a:ext>
                </a:extLst>
              </a:tr>
              <a:tr h="187378">
                <a:tc vMerge="1">
                  <a:txBody>
                    <a:bodyPr/>
                    <a:lstStyle/>
                    <a:p>
                      <a:pPr algn="l"/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altLang="en-US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產銷過程節點雲端化</a:t>
                      </a:r>
                      <a:r>
                        <a:rPr lang="en-US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場</a:t>
                      </a:r>
                      <a:r>
                        <a:rPr lang="en-US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3468232"/>
                  </a:ext>
                </a:extLst>
              </a:tr>
              <a:tr h="187378">
                <a:tc vMerge="1">
                  <a:txBody>
                    <a:bodyPr/>
                    <a:lstStyle/>
                    <a:p>
                      <a:pPr algn="l"/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altLang="en-US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創新數位營運模式建立</a:t>
                      </a:r>
                      <a:r>
                        <a:rPr lang="en-US" altLang="zh-TW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式</a:t>
                      </a:r>
                      <a:r>
                        <a:rPr lang="en-US" altLang="zh-TW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39292162"/>
                  </a:ext>
                </a:extLst>
              </a:tr>
              <a:tr h="200740">
                <a:tc vMerge="1">
                  <a:txBody>
                    <a:bodyPr/>
                    <a:lstStyle/>
                    <a:p>
                      <a:pPr algn="l"/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</a:t>
                      </a:r>
                      <a:r>
                        <a:rPr lang="zh-TW" altLang="zh-TW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資料雲端上傳</a:t>
                      </a:r>
                      <a:r>
                        <a:rPr lang="en-US" altLang="zh-TW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zh-TW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筆</a:t>
                      </a:r>
                      <a:r>
                        <a:rPr lang="en-US" altLang="zh-TW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6844566"/>
                  </a:ext>
                </a:extLst>
              </a:tr>
              <a:tr h="200740">
                <a:tc vMerge="1">
                  <a:txBody>
                    <a:bodyPr/>
                    <a:lstStyle/>
                    <a:p>
                      <a:pPr algn="l"/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</a:t>
                      </a:r>
                      <a:r>
                        <a:rPr lang="zh-TW" altLang="en-US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數位人才培育</a:t>
                      </a:r>
                      <a:r>
                        <a:rPr lang="en-US" altLang="zh-TW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</a:t>
                      </a:r>
                      <a:r>
                        <a:rPr lang="en-US" altLang="zh-TW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900" b="0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900" b="0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3377376"/>
                  </a:ext>
                </a:extLst>
              </a:tr>
              <a:tr h="200740">
                <a:tc rowSpan="4">
                  <a:txBody>
                    <a:bodyPr/>
                    <a:lstStyle/>
                    <a:p>
                      <a:pPr algn="l"/>
                      <a:r>
                        <a:rPr lang="en-US" altLang="zh-TW" sz="9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G2.</a:t>
                      </a:r>
                      <a:r>
                        <a:rPr lang="zh-TW" altLang="en-US" sz="9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提升數位銷售佔比</a:t>
                      </a:r>
                      <a:r>
                        <a:rPr lang="en-US" altLang="zh-TW" sz="9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  <a:endParaRPr lang="zh-TW" altLang="en-US" sz="9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導入雲市集</a:t>
                      </a:r>
                      <a:r>
                        <a:rPr lang="en-US" altLang="zh-TW" sz="9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公有雲</a:t>
                      </a:r>
                      <a:r>
                        <a:rPr lang="en-US" altLang="zh-TW" sz="9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相關銷售套組</a:t>
                      </a:r>
                      <a:r>
                        <a:rPr lang="en-US" altLang="zh-TW" sz="9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式</a:t>
                      </a:r>
                      <a:r>
                        <a:rPr lang="en-US" altLang="zh-TW" sz="9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4319573"/>
                  </a:ext>
                </a:extLst>
              </a:tr>
              <a:tr h="200740">
                <a:tc vMerge="1">
                  <a:txBody>
                    <a:bodyPr/>
                    <a:lstStyle/>
                    <a:p>
                      <a:pPr algn="l"/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zh-TW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建構數位銷售系統</a:t>
                      </a:r>
                      <a:r>
                        <a:rPr lang="en-US" altLang="zh-TW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zh-TW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式</a:t>
                      </a:r>
                      <a:r>
                        <a:rPr lang="en-US" altLang="zh-TW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5785206"/>
                  </a:ext>
                </a:extLst>
              </a:tr>
              <a:tr h="200740">
                <a:tc vMerge="1">
                  <a:txBody>
                    <a:bodyPr/>
                    <a:lstStyle/>
                    <a:p>
                      <a:pPr algn="l"/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altLang="zh-TW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</a:t>
                      </a:r>
                      <a:r>
                        <a:rPr lang="zh-TW" altLang="en-US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電商上架</a:t>
                      </a:r>
                      <a:r>
                        <a:rPr lang="en-US" altLang="zh-TW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件</a:t>
                      </a:r>
                      <a:r>
                        <a:rPr lang="en-US" altLang="zh-TW" sz="9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7208615"/>
                  </a:ext>
                </a:extLst>
              </a:tr>
              <a:tr h="200740">
                <a:tc vMerge="1">
                  <a:txBody>
                    <a:bodyPr/>
                    <a:lstStyle/>
                    <a:p>
                      <a:pPr algn="r"/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altLang="en-US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農產數位營收</a:t>
                      </a:r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3574672"/>
                  </a:ext>
                </a:extLst>
              </a:tr>
              <a:tr h="200740">
                <a:tc rowSpan="5">
                  <a:txBody>
                    <a:bodyPr/>
                    <a:lstStyle/>
                    <a:p>
                      <a:pPr algn="l"/>
                      <a:r>
                        <a:rPr lang="en-US" altLang="zh-TW" sz="9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G3.</a:t>
                      </a:r>
                      <a:r>
                        <a:rPr lang="zh-TW" altLang="en-US" sz="9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提升產業</a:t>
                      </a:r>
                    </a:p>
                    <a:p>
                      <a:pPr algn="l"/>
                      <a:r>
                        <a:rPr lang="zh-TW" altLang="en-US" sz="9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價值</a:t>
                      </a:r>
                      <a:r>
                        <a:rPr lang="en-US" altLang="zh-TW" sz="9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  <a:endParaRPr lang="zh-TW" altLang="en-US" sz="9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促進投增資</a:t>
                      </a:r>
                      <a:r>
                        <a:rPr lang="en-US" altLang="zh-TW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altLang="zh-TW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900" b="0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900" b="0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3231080"/>
                  </a:ext>
                </a:extLst>
              </a:tr>
              <a:tr h="200740">
                <a:tc vMerge="1">
                  <a:txBody>
                    <a:bodyPr/>
                    <a:lstStyle/>
                    <a:p>
                      <a:pPr algn="l"/>
                      <a:endParaRPr lang="zh-TW" altLang="en-US" sz="9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zh-TW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提升公司營收</a:t>
                      </a:r>
                      <a:r>
                        <a:rPr lang="en-US" altLang="zh-TW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zh-TW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altLang="zh-TW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6999347"/>
                  </a:ext>
                </a:extLst>
              </a:tr>
              <a:tr h="200740">
                <a:tc vMerge="1">
                  <a:txBody>
                    <a:bodyPr/>
                    <a:lstStyle/>
                    <a:p>
                      <a:pPr algn="l"/>
                      <a:endParaRPr lang="zh-TW" altLang="en-US" sz="9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altLang="en-US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促進數位軟硬體投資</a:t>
                      </a:r>
                      <a:r>
                        <a:rPr lang="en-US" altLang="zh-TW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altLang="zh-TW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1704151"/>
                  </a:ext>
                </a:extLst>
              </a:tr>
              <a:tr h="200740">
                <a:tc vMerge="1">
                  <a:txBody>
                    <a:bodyPr/>
                    <a:lstStyle/>
                    <a:p>
                      <a:pPr algn="l"/>
                      <a:endParaRPr lang="zh-TW" altLang="en-US" sz="9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altLang="zh-TW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衍生數位相關部門或公司</a:t>
                      </a:r>
                      <a:r>
                        <a:rPr lang="en-US" altLang="zh-TW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zh-TW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</a:t>
                      </a:r>
                      <a:r>
                        <a:rPr lang="en-US" altLang="zh-TW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5681725"/>
                  </a:ext>
                </a:extLst>
              </a:tr>
              <a:tr h="200740">
                <a:tc vMerge="1">
                  <a:txBody>
                    <a:bodyPr/>
                    <a:lstStyle/>
                    <a:p>
                      <a:pPr algn="l"/>
                      <a:endParaRPr lang="zh-TW" altLang="en-US" sz="9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altLang="en-US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促成數位聯盟形成</a:t>
                      </a:r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</a:t>
                      </a:r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0233426"/>
                  </a:ext>
                </a:extLst>
              </a:tr>
              <a:tr h="200740">
                <a:tc rowSpan="4">
                  <a:txBody>
                    <a:bodyPr/>
                    <a:lstStyle/>
                    <a:p>
                      <a:pPr algn="l"/>
                      <a:r>
                        <a:rPr lang="en-US" altLang="zh-TW" sz="9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G4.</a:t>
                      </a:r>
                      <a:r>
                        <a:rPr lang="zh-TW" altLang="en-US" sz="9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提升海外營收</a:t>
                      </a:r>
                      <a:r>
                        <a:rPr lang="en-US" altLang="zh-TW" sz="9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  <a:endParaRPr lang="zh-TW" altLang="en-US" sz="9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形成跨國夥伴團隊</a:t>
                      </a:r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</a:t>
                      </a:r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9385570"/>
                  </a:ext>
                </a:extLst>
              </a:tr>
              <a:tr h="200740">
                <a:tc vMerge="1">
                  <a:txBody>
                    <a:bodyPr/>
                    <a:lstStyle/>
                    <a:p>
                      <a:pPr algn="l"/>
                      <a:endParaRPr lang="zh-TW" altLang="en-US" sz="9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新增國際貿易次數</a:t>
                      </a:r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次</a:t>
                      </a:r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3926727"/>
                  </a:ext>
                </a:extLst>
              </a:tr>
              <a:tr h="200740">
                <a:tc vMerge="1">
                  <a:txBody>
                    <a:bodyPr/>
                    <a:lstStyle/>
                    <a:p>
                      <a:pPr algn="l"/>
                      <a:endParaRPr lang="zh-TW" altLang="en-US" sz="9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altLang="en-US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增加國際營收</a:t>
                      </a:r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2945373"/>
                  </a:ext>
                </a:extLst>
              </a:tr>
              <a:tr h="200740">
                <a:tc vMerge="1">
                  <a:txBody>
                    <a:bodyPr/>
                    <a:lstStyle/>
                    <a:p>
                      <a:pPr algn="l"/>
                      <a:endParaRPr lang="zh-TW" altLang="en-US" sz="9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altLang="en-US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建立或經營國際品牌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5884079"/>
                  </a:ext>
                </a:extLst>
              </a:tr>
              <a:tr h="200740">
                <a:tc rowSpan="3">
                  <a:txBody>
                    <a:bodyPr/>
                    <a:lstStyle/>
                    <a:p>
                      <a:pPr algn="l"/>
                      <a:r>
                        <a:rPr lang="en-US" altLang="zh-TW" sz="9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G5.</a:t>
                      </a:r>
                      <a:r>
                        <a:rPr lang="zh-TW" altLang="en-US" sz="9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分潤薪資成長</a:t>
                      </a:r>
                      <a:r>
                        <a:rPr lang="en-US" altLang="zh-TW" sz="9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</a:p>
                    <a:p>
                      <a:pPr algn="l"/>
                      <a:endParaRPr lang="zh-TW" altLang="en-US" sz="9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契作戶薪資成長</a:t>
                      </a:r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8118062"/>
                  </a:ext>
                </a:extLst>
              </a:tr>
              <a:tr h="200740">
                <a:tc vMerge="1">
                  <a:txBody>
                    <a:bodyPr/>
                    <a:lstStyle/>
                    <a:p>
                      <a:pPr algn="l"/>
                      <a:endParaRPr lang="zh-TW" altLang="en-US" sz="9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建立分潤模式</a:t>
                      </a:r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式</a:t>
                      </a:r>
                      <a:r>
                        <a:rPr lang="en-US" altLang="zh-TW" sz="9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6301877"/>
                  </a:ext>
                </a:extLst>
              </a:tr>
              <a:tr h="200740">
                <a:tc vMerge="1">
                  <a:txBody>
                    <a:bodyPr/>
                    <a:lstStyle/>
                    <a:p>
                      <a:pPr algn="l"/>
                      <a:endParaRPr lang="zh-TW" altLang="en-US" sz="9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altLang="zh-TW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扶植契作農漁戶數</a:t>
                      </a:r>
                      <a:r>
                        <a:rPr lang="en-US" altLang="zh-TW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zh-TW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</a:t>
                      </a:r>
                      <a:r>
                        <a:rPr lang="en-US" altLang="zh-TW" sz="9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1763338"/>
                  </a:ext>
                </a:extLst>
              </a:tr>
            </a:tbl>
          </a:graphicData>
        </a:graphic>
      </p:graphicFrame>
      <p:sp>
        <p:nvSpPr>
          <p:cNvPr id="7" name="文字方塊 6">
            <a:extLst>
              <a:ext uri="{FF2B5EF4-FFF2-40B4-BE49-F238E27FC236}">
                <a16:creationId xmlns:a16="http://schemas.microsoft.com/office/drawing/2014/main" id="{9CF7A5C3-3DB8-460F-BE9C-C5F75A4887B3}"/>
              </a:ext>
            </a:extLst>
          </p:cNvPr>
          <p:cNvSpPr txBox="1"/>
          <p:nvPr/>
        </p:nvSpPr>
        <p:spPr>
          <a:xfrm>
            <a:off x="8624207" y="6433457"/>
            <a:ext cx="519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14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1831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981E8F86-8A56-4AC5-86A2-6F9722A0F754}"/>
              </a:ext>
            </a:extLst>
          </p:cNvPr>
          <p:cNvSpPr txBox="1"/>
          <p:nvPr/>
        </p:nvSpPr>
        <p:spPr>
          <a:xfrm>
            <a:off x="163286" y="-141694"/>
            <a:ext cx="6411686" cy="983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七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經費編列說明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1E3BE48-E39F-4823-BD7B-1E24029CB9A8}"/>
              </a:ext>
            </a:extLst>
          </p:cNvPr>
          <p:cNvSpPr txBox="1"/>
          <p:nvPr/>
        </p:nvSpPr>
        <p:spPr>
          <a:xfrm>
            <a:off x="7067550" y="1038763"/>
            <a:ext cx="15566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單位：千元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2EE25B4-7EA5-4047-B68D-0150FD07F6D0}"/>
              </a:ext>
            </a:extLst>
          </p:cNvPr>
          <p:cNvSpPr txBox="1"/>
          <p:nvPr/>
        </p:nvSpPr>
        <p:spPr>
          <a:xfrm>
            <a:off x="8624207" y="6433457"/>
            <a:ext cx="519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15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5399757-4769-496E-9F1F-924F6C5FD643}"/>
              </a:ext>
            </a:extLst>
          </p:cNvPr>
          <p:cNvSpPr txBox="1"/>
          <p:nvPr/>
        </p:nvSpPr>
        <p:spPr>
          <a:xfrm>
            <a:off x="260131" y="903778"/>
            <a:ext cx="4997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總計畫經費聯盟成員比例</a:t>
            </a:r>
          </a:p>
        </p:txBody>
      </p:sp>
      <p:graphicFrame>
        <p:nvGraphicFramePr>
          <p:cNvPr id="8" name="表格 2">
            <a:extLst>
              <a:ext uri="{FF2B5EF4-FFF2-40B4-BE49-F238E27FC236}">
                <a16:creationId xmlns:a16="http://schemas.microsoft.com/office/drawing/2014/main" id="{74540441-64A9-4BF4-80C0-6ADC13153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220349"/>
              </p:ext>
            </p:extLst>
          </p:nvPr>
        </p:nvGraphicFramePr>
        <p:xfrm>
          <a:off x="761065" y="1427312"/>
          <a:ext cx="7621869" cy="44719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9498">
                  <a:extLst>
                    <a:ext uri="{9D8B030D-6E8A-4147-A177-3AD203B41FA5}">
                      <a16:colId xmlns:a16="http://schemas.microsoft.com/office/drawing/2014/main" val="682604131"/>
                    </a:ext>
                  </a:extLst>
                </a:gridCol>
                <a:gridCol w="1399286">
                  <a:extLst>
                    <a:ext uri="{9D8B030D-6E8A-4147-A177-3AD203B41FA5}">
                      <a16:colId xmlns:a16="http://schemas.microsoft.com/office/drawing/2014/main" val="1685001065"/>
                    </a:ext>
                  </a:extLst>
                </a:gridCol>
                <a:gridCol w="1481421">
                  <a:extLst>
                    <a:ext uri="{9D8B030D-6E8A-4147-A177-3AD203B41FA5}">
                      <a16:colId xmlns:a16="http://schemas.microsoft.com/office/drawing/2014/main" val="1798716099"/>
                    </a:ext>
                  </a:extLst>
                </a:gridCol>
                <a:gridCol w="1580832">
                  <a:extLst>
                    <a:ext uri="{9D8B030D-6E8A-4147-A177-3AD203B41FA5}">
                      <a16:colId xmlns:a16="http://schemas.microsoft.com/office/drawing/2014/main" val="98256620"/>
                    </a:ext>
                  </a:extLst>
                </a:gridCol>
                <a:gridCol w="1580832">
                  <a:extLst>
                    <a:ext uri="{9D8B030D-6E8A-4147-A177-3AD203B41FA5}">
                      <a16:colId xmlns:a16="http://schemas.microsoft.com/office/drawing/2014/main" val="3430327607"/>
                    </a:ext>
                  </a:extLst>
                </a:gridCol>
              </a:tblGrid>
              <a:tr h="638844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聯盟成員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009982"/>
                  </a:ext>
                </a:extLst>
              </a:tr>
              <a:tr h="638844">
                <a:tc vMerge="1">
                  <a:txBody>
                    <a:bodyPr/>
                    <a:lstStyle/>
                    <a:p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補助款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配合款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補助款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配合款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3726380"/>
                  </a:ext>
                </a:extLst>
              </a:tr>
              <a:tr h="638844"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領頭企業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4316668"/>
                  </a:ext>
                </a:extLst>
              </a:tr>
              <a:tr h="638844"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配合企業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8716563"/>
                  </a:ext>
                </a:extLst>
              </a:tr>
              <a:tr h="638844"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配合企業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1675627"/>
                  </a:ext>
                </a:extLst>
              </a:tr>
              <a:tr h="638844"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配合企業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6517821"/>
                  </a:ext>
                </a:extLst>
              </a:tr>
              <a:tr h="63884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/(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占比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1,000/40%</a:t>
                      </a:r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1,500/60%</a:t>
                      </a:r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1,000/40%</a:t>
                      </a:r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1,500/60%</a:t>
                      </a:r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1688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1586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981E8F86-8A56-4AC5-86A2-6F9722A0F754}"/>
              </a:ext>
            </a:extLst>
          </p:cNvPr>
          <p:cNvSpPr txBox="1"/>
          <p:nvPr/>
        </p:nvSpPr>
        <p:spPr>
          <a:xfrm>
            <a:off x="68693" y="-152731"/>
            <a:ext cx="6411686" cy="983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七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經費編列說明</a:t>
            </a: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F987A478-3E2E-473A-A324-002D6322A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551524"/>
              </p:ext>
            </p:extLst>
          </p:nvPr>
        </p:nvGraphicFramePr>
        <p:xfrm>
          <a:off x="761065" y="1188159"/>
          <a:ext cx="7621869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9498">
                  <a:extLst>
                    <a:ext uri="{9D8B030D-6E8A-4147-A177-3AD203B41FA5}">
                      <a16:colId xmlns:a16="http://schemas.microsoft.com/office/drawing/2014/main" val="682604131"/>
                    </a:ext>
                  </a:extLst>
                </a:gridCol>
                <a:gridCol w="1399286">
                  <a:extLst>
                    <a:ext uri="{9D8B030D-6E8A-4147-A177-3AD203B41FA5}">
                      <a16:colId xmlns:a16="http://schemas.microsoft.com/office/drawing/2014/main" val="1685001065"/>
                    </a:ext>
                  </a:extLst>
                </a:gridCol>
                <a:gridCol w="1481421">
                  <a:extLst>
                    <a:ext uri="{9D8B030D-6E8A-4147-A177-3AD203B41FA5}">
                      <a16:colId xmlns:a16="http://schemas.microsoft.com/office/drawing/2014/main" val="1798716099"/>
                    </a:ext>
                  </a:extLst>
                </a:gridCol>
                <a:gridCol w="1580832">
                  <a:extLst>
                    <a:ext uri="{9D8B030D-6E8A-4147-A177-3AD203B41FA5}">
                      <a16:colId xmlns:a16="http://schemas.microsoft.com/office/drawing/2014/main" val="98256620"/>
                    </a:ext>
                  </a:extLst>
                </a:gridCol>
                <a:gridCol w="1580832">
                  <a:extLst>
                    <a:ext uri="{9D8B030D-6E8A-4147-A177-3AD203B41FA5}">
                      <a16:colId xmlns:a16="http://schemas.microsoft.com/office/drawing/2014/main" val="3430327607"/>
                    </a:ext>
                  </a:extLst>
                </a:gridCol>
              </a:tblGrid>
              <a:tr h="248942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補助項目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009982"/>
                  </a:ext>
                </a:extLst>
              </a:tr>
              <a:tr h="248942">
                <a:tc vMerge="1">
                  <a:txBody>
                    <a:bodyPr/>
                    <a:lstStyle/>
                    <a:p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補助款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配合款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補助款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配合款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726380"/>
                  </a:ext>
                </a:extLst>
              </a:tr>
              <a:tr h="572566">
                <a:tc>
                  <a:txBody>
                    <a:bodyPr/>
                    <a:lstStyle/>
                    <a:p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專職計畫參與人員之人事費 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小於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40%)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4316668"/>
                  </a:ext>
                </a:extLst>
              </a:tr>
              <a:tr h="746826">
                <a:tc>
                  <a:txBody>
                    <a:bodyPr/>
                    <a:lstStyle/>
                    <a:p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數位轉型應用發展設備之租金、使用費及養護費 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小於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40%)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8716563"/>
                  </a:ext>
                </a:extLst>
              </a:tr>
              <a:tr h="572566">
                <a:tc>
                  <a:txBody>
                    <a:bodyPr/>
                    <a:lstStyle/>
                    <a:p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消耗性器材及原材料費 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小於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25%)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1675627"/>
                  </a:ext>
                </a:extLst>
              </a:tr>
              <a:tr h="921085">
                <a:tc>
                  <a:txBody>
                    <a:bodyPr/>
                    <a:lstStyle/>
                    <a:p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技術移轉、委 託研究機構或技術服務業者研究與諮詢費用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小於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40%)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3657563"/>
                  </a:ext>
                </a:extLst>
              </a:tr>
              <a:tr h="398307">
                <a:tc>
                  <a:txBody>
                    <a:bodyPr/>
                    <a:lstStyle/>
                    <a:p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國內旅費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小於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1.5%)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1386716"/>
                  </a:ext>
                </a:extLst>
              </a:tr>
              <a:tr h="572566">
                <a:tc>
                  <a:txBody>
                    <a:bodyPr/>
                    <a:lstStyle/>
                    <a:p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新購入數位轉 型相關設備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小於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45%)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010200"/>
                  </a:ext>
                </a:extLst>
              </a:tr>
              <a:tr h="25894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/(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占比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1688980"/>
                  </a:ext>
                </a:extLst>
              </a:tr>
            </a:tbl>
          </a:graphicData>
        </a:graphic>
      </p:graphicFrame>
      <p:sp>
        <p:nvSpPr>
          <p:cNvPr id="3" name="文字方塊 2">
            <a:extLst>
              <a:ext uri="{FF2B5EF4-FFF2-40B4-BE49-F238E27FC236}">
                <a16:creationId xmlns:a16="http://schemas.microsoft.com/office/drawing/2014/main" id="{F1E3BE48-E39F-4823-BD7B-1E24029CB9A8}"/>
              </a:ext>
            </a:extLst>
          </p:cNvPr>
          <p:cNvSpPr txBox="1"/>
          <p:nvPr/>
        </p:nvSpPr>
        <p:spPr>
          <a:xfrm>
            <a:off x="7424057" y="788049"/>
            <a:ext cx="15566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單位：千元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2EE25B4-7EA5-4047-B68D-0150FD07F6D0}"/>
              </a:ext>
            </a:extLst>
          </p:cNvPr>
          <p:cNvSpPr txBox="1"/>
          <p:nvPr/>
        </p:nvSpPr>
        <p:spPr>
          <a:xfrm>
            <a:off x="8624207" y="6433457"/>
            <a:ext cx="519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16</a:t>
            </a:r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69BDB720-1F0C-4BFF-B4F1-B21044F69D94}"/>
              </a:ext>
            </a:extLst>
          </p:cNvPr>
          <p:cNvSpPr txBox="1"/>
          <p:nvPr/>
        </p:nvSpPr>
        <p:spPr>
          <a:xfrm>
            <a:off x="370490" y="726494"/>
            <a:ext cx="4201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總計畫經費補助項目比例</a:t>
            </a:r>
          </a:p>
        </p:txBody>
      </p:sp>
    </p:spTree>
    <p:extLst>
      <p:ext uri="{BB962C8B-B14F-4D97-AF65-F5344CB8AC3E}">
        <p14:creationId xmlns:p14="http://schemas.microsoft.com/office/powerpoint/2010/main" val="1799563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981E8F86-8A56-4AC5-86A2-6F9722A0F754}"/>
              </a:ext>
            </a:extLst>
          </p:cNvPr>
          <p:cNvSpPr txBox="1"/>
          <p:nvPr/>
        </p:nvSpPr>
        <p:spPr>
          <a:xfrm>
            <a:off x="163285" y="0"/>
            <a:ext cx="7434943" cy="983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八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委託勞務與設備導入明細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32BF88E6-C7E4-420C-A1F6-6F8C35E3901E}"/>
              </a:ext>
            </a:extLst>
          </p:cNvPr>
          <p:cNvSpPr txBox="1"/>
          <p:nvPr/>
        </p:nvSpPr>
        <p:spPr>
          <a:xfrm>
            <a:off x="163285" y="1084244"/>
            <a:ext cx="5638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委託勞務明細</a:t>
            </a:r>
          </a:p>
        </p:txBody>
      </p:sp>
      <p:graphicFrame>
        <p:nvGraphicFramePr>
          <p:cNvPr id="3" name="表格 3">
            <a:extLst>
              <a:ext uri="{FF2B5EF4-FFF2-40B4-BE49-F238E27FC236}">
                <a16:creationId xmlns:a16="http://schemas.microsoft.com/office/drawing/2014/main" id="{279DBFFD-3930-4201-B321-EE27A837F7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468442"/>
              </p:ext>
            </p:extLst>
          </p:nvPr>
        </p:nvGraphicFramePr>
        <p:xfrm>
          <a:off x="413658" y="1660243"/>
          <a:ext cx="849085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val="2594881154"/>
                    </a:ext>
                  </a:extLst>
                </a:gridCol>
                <a:gridCol w="1133669">
                  <a:extLst>
                    <a:ext uri="{9D8B030D-6E8A-4147-A177-3AD203B41FA5}">
                      <a16:colId xmlns:a16="http://schemas.microsoft.com/office/drawing/2014/main" val="846244419"/>
                    </a:ext>
                  </a:extLst>
                </a:gridCol>
                <a:gridCol w="1957873">
                  <a:extLst>
                    <a:ext uri="{9D8B030D-6E8A-4147-A177-3AD203B41FA5}">
                      <a16:colId xmlns:a16="http://schemas.microsoft.com/office/drawing/2014/main" val="3155758504"/>
                    </a:ext>
                  </a:extLst>
                </a:gridCol>
                <a:gridCol w="1443134">
                  <a:extLst>
                    <a:ext uri="{9D8B030D-6E8A-4147-A177-3AD203B41FA5}">
                      <a16:colId xmlns:a16="http://schemas.microsoft.com/office/drawing/2014/main" val="153928769"/>
                    </a:ext>
                  </a:extLst>
                </a:gridCol>
                <a:gridCol w="1133669">
                  <a:extLst>
                    <a:ext uri="{9D8B030D-6E8A-4147-A177-3AD203B41FA5}">
                      <a16:colId xmlns:a16="http://schemas.microsoft.com/office/drawing/2014/main" val="439576572"/>
                    </a:ext>
                  </a:extLst>
                </a:gridCol>
                <a:gridCol w="1133669">
                  <a:extLst>
                    <a:ext uri="{9D8B030D-6E8A-4147-A177-3AD203B41FA5}">
                      <a16:colId xmlns:a16="http://schemas.microsoft.com/office/drawing/2014/main" val="3090135335"/>
                    </a:ext>
                  </a:extLst>
                </a:gridCol>
                <a:gridCol w="1133669">
                  <a:extLst>
                    <a:ext uri="{9D8B030D-6E8A-4147-A177-3AD203B41FA5}">
                      <a16:colId xmlns:a16="http://schemas.microsoft.com/office/drawing/2014/main" val="1715365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期間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委託項目名稱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引進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委託對象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年度費用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年度費用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787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請簡要概述內容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615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2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56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3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157526"/>
                  </a:ext>
                </a:extLst>
              </a:tr>
            </a:tbl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D8F17A3D-6B97-4D6F-A611-C3EF348422A9}"/>
              </a:ext>
            </a:extLst>
          </p:cNvPr>
          <p:cNvSpPr txBox="1"/>
          <p:nvPr/>
        </p:nvSpPr>
        <p:spPr>
          <a:xfrm>
            <a:off x="7848599" y="1315076"/>
            <a:ext cx="1132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單位：千元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484D67F1-1AE9-46CB-94AA-8266C4ACEB9B}"/>
              </a:ext>
            </a:extLst>
          </p:cNvPr>
          <p:cNvSpPr txBox="1"/>
          <p:nvPr/>
        </p:nvSpPr>
        <p:spPr>
          <a:xfrm>
            <a:off x="163285" y="3813720"/>
            <a:ext cx="5638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軟硬體設費導入明細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7D1856D1-F6BD-4AEE-B609-9AFA3B3D1DA6}"/>
              </a:ext>
            </a:extLst>
          </p:cNvPr>
          <p:cNvSpPr txBox="1"/>
          <p:nvPr/>
        </p:nvSpPr>
        <p:spPr>
          <a:xfrm>
            <a:off x="7848599" y="4057954"/>
            <a:ext cx="1132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單位：千元</a:t>
            </a:r>
          </a:p>
        </p:txBody>
      </p:sp>
      <p:graphicFrame>
        <p:nvGraphicFramePr>
          <p:cNvPr id="9" name="表格 3">
            <a:extLst>
              <a:ext uri="{FF2B5EF4-FFF2-40B4-BE49-F238E27FC236}">
                <a16:creationId xmlns:a16="http://schemas.microsoft.com/office/drawing/2014/main" id="{D4065D74-D971-4CF4-99E6-D0DF2207E7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965378"/>
              </p:ext>
            </p:extLst>
          </p:nvPr>
        </p:nvGraphicFramePr>
        <p:xfrm>
          <a:off x="413658" y="4456077"/>
          <a:ext cx="849085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val="2594881154"/>
                    </a:ext>
                  </a:extLst>
                </a:gridCol>
                <a:gridCol w="1251857">
                  <a:extLst>
                    <a:ext uri="{9D8B030D-6E8A-4147-A177-3AD203B41FA5}">
                      <a16:colId xmlns:a16="http://schemas.microsoft.com/office/drawing/2014/main" val="846244419"/>
                    </a:ext>
                  </a:extLst>
                </a:gridCol>
                <a:gridCol w="1839685">
                  <a:extLst>
                    <a:ext uri="{9D8B030D-6E8A-4147-A177-3AD203B41FA5}">
                      <a16:colId xmlns:a16="http://schemas.microsoft.com/office/drawing/2014/main" val="3155758504"/>
                    </a:ext>
                  </a:extLst>
                </a:gridCol>
                <a:gridCol w="1443134">
                  <a:extLst>
                    <a:ext uri="{9D8B030D-6E8A-4147-A177-3AD203B41FA5}">
                      <a16:colId xmlns:a16="http://schemas.microsoft.com/office/drawing/2014/main" val="153928769"/>
                    </a:ext>
                  </a:extLst>
                </a:gridCol>
                <a:gridCol w="1452466">
                  <a:extLst>
                    <a:ext uri="{9D8B030D-6E8A-4147-A177-3AD203B41FA5}">
                      <a16:colId xmlns:a16="http://schemas.microsoft.com/office/drawing/2014/main" val="439576572"/>
                    </a:ext>
                  </a:extLst>
                </a:gridCol>
                <a:gridCol w="1948541">
                  <a:extLst>
                    <a:ext uri="{9D8B030D-6E8A-4147-A177-3AD203B41FA5}">
                      <a16:colId xmlns:a16="http://schemas.microsoft.com/office/drawing/2014/main" val="30901353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設備名稱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費用合計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787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資訊軟硬體設備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請簡要概述用途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615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2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機械設備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56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3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雜項設備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157526"/>
                  </a:ext>
                </a:extLst>
              </a:tr>
            </a:tbl>
          </a:graphicData>
        </a:graphic>
      </p:graphicFrame>
      <p:sp>
        <p:nvSpPr>
          <p:cNvPr id="10" name="文字方塊 9">
            <a:extLst>
              <a:ext uri="{FF2B5EF4-FFF2-40B4-BE49-F238E27FC236}">
                <a16:creationId xmlns:a16="http://schemas.microsoft.com/office/drawing/2014/main" id="{7F664AE7-DE12-4AE7-AF07-28EBF2434051}"/>
              </a:ext>
            </a:extLst>
          </p:cNvPr>
          <p:cNvSpPr txBox="1"/>
          <p:nvPr/>
        </p:nvSpPr>
        <p:spPr>
          <a:xfrm>
            <a:off x="8624207" y="6433457"/>
            <a:ext cx="519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17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3960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9663BD1B-50FF-4C69-BE37-DC2B573BC079}"/>
              </a:ext>
            </a:extLst>
          </p:cNvPr>
          <p:cNvSpPr txBox="1"/>
          <p:nvPr/>
        </p:nvSpPr>
        <p:spPr>
          <a:xfrm>
            <a:off x="1665326" y="3044279"/>
            <a:ext cx="56714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敬請指教</a:t>
            </a:r>
          </a:p>
        </p:txBody>
      </p:sp>
    </p:spTree>
    <p:extLst>
      <p:ext uri="{BB962C8B-B14F-4D97-AF65-F5344CB8AC3E}">
        <p14:creationId xmlns:p14="http://schemas.microsoft.com/office/powerpoint/2010/main" val="2020389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B3F26C87-30A1-477C-965A-D3B7DA97C70E}"/>
              </a:ext>
            </a:extLst>
          </p:cNvPr>
          <p:cNvCxnSpPr/>
          <p:nvPr/>
        </p:nvCxnSpPr>
        <p:spPr>
          <a:xfrm>
            <a:off x="3167217" y="1260985"/>
            <a:ext cx="288000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標題 1">
            <a:extLst>
              <a:ext uri="{FF2B5EF4-FFF2-40B4-BE49-F238E27FC236}">
                <a16:creationId xmlns:a16="http://schemas.microsoft.com/office/drawing/2014/main" id="{45A4E8AC-0E24-452B-B003-1CEF966CA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93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簡報大綱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0BA851-A93E-47E2-B7CE-74E94E02D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8912" y="1509939"/>
            <a:ext cx="4466918" cy="4811149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50000"/>
              </a:lnSpc>
              <a:buFont typeface="+mj-ea"/>
              <a:buAutoNum type="ea1ChtPeriod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計畫目標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lnSpc>
                <a:spcPct val="150000"/>
              </a:lnSpc>
              <a:buFont typeface="+mj-ea"/>
              <a:buAutoNum type="ea1ChtPeriod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執行團隊介紹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lnSpc>
                <a:spcPct val="150000"/>
              </a:lnSpc>
              <a:buFont typeface="+mj-ea"/>
              <a:buAutoNum type="ea1ChtPeriod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計畫分工架構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lnSpc>
                <a:spcPct val="150000"/>
              </a:lnSpc>
              <a:buFont typeface="+mj-ea"/>
              <a:buAutoNum type="ea1ChtPeriod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具體實施方法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lnSpc>
                <a:spcPct val="150000"/>
              </a:lnSpc>
              <a:buFont typeface="+mj-ea"/>
              <a:buAutoNum type="ea1ChtPeriod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預定進度及查核點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lnSpc>
                <a:spcPct val="150000"/>
              </a:lnSpc>
              <a:buFont typeface="+mj-ea"/>
              <a:buAutoNum type="ea1ChtPeriod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預期亮點與關鍵績效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lnSpc>
                <a:spcPct val="150000"/>
              </a:lnSpc>
              <a:buFont typeface="+mj-ea"/>
              <a:buAutoNum type="ea1ChtPeriod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經費編列說明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lnSpc>
                <a:spcPct val="150000"/>
              </a:lnSpc>
              <a:buFont typeface="+mj-ea"/>
              <a:buAutoNum type="ea1ChtPeriod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委託勞務與設備導入明細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E2A7EF46-6BA9-474A-83D8-76D0CDE9A654}"/>
              </a:ext>
            </a:extLst>
          </p:cNvPr>
          <p:cNvSpPr txBox="1"/>
          <p:nvPr/>
        </p:nvSpPr>
        <p:spPr>
          <a:xfrm>
            <a:off x="8624207" y="6433457"/>
            <a:ext cx="519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90709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D1CB40DD-6B78-44D4-BFE8-4FAFB739AE02}"/>
              </a:ext>
            </a:extLst>
          </p:cNvPr>
          <p:cNvSpPr txBox="1"/>
          <p:nvPr/>
        </p:nvSpPr>
        <p:spPr>
          <a:xfrm>
            <a:off x="250372" y="0"/>
            <a:ext cx="4572000" cy="983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計畫目標</a:t>
            </a:r>
            <a:endParaRPr lang="en-US" altLang="zh-TW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B3F81CE9-448A-4D2A-96EB-DEF2E50DB98A}"/>
              </a:ext>
            </a:extLst>
          </p:cNvPr>
          <p:cNvSpPr txBox="1"/>
          <p:nvPr/>
        </p:nvSpPr>
        <p:spPr>
          <a:xfrm>
            <a:off x="630585" y="1116755"/>
            <a:ext cx="70750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擬運用數位工具解決之產業節點說明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4281AF77-1769-4325-BA00-D80AC7F43283}"/>
              </a:ext>
            </a:extLst>
          </p:cNvPr>
          <p:cNvSpPr txBox="1"/>
          <p:nvPr/>
        </p:nvSpPr>
        <p:spPr>
          <a:xfrm>
            <a:off x="8624207" y="6433457"/>
            <a:ext cx="519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53268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D1CB40DD-6B78-44D4-BFE8-4FAFB739AE02}"/>
              </a:ext>
            </a:extLst>
          </p:cNvPr>
          <p:cNvSpPr txBox="1"/>
          <p:nvPr/>
        </p:nvSpPr>
        <p:spPr>
          <a:xfrm>
            <a:off x="250372" y="0"/>
            <a:ext cx="4572000" cy="983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計畫目標</a:t>
            </a:r>
            <a:endParaRPr lang="en-US" altLang="zh-TW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B3F81CE9-448A-4D2A-96EB-DEF2E50DB98A}"/>
              </a:ext>
            </a:extLst>
          </p:cNvPr>
          <p:cNvSpPr txBox="1"/>
          <p:nvPr/>
        </p:nvSpPr>
        <p:spPr>
          <a:xfrm>
            <a:off x="630585" y="1116755"/>
            <a:ext cx="70750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主要導入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開發雲端服務或系統說明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4281AF77-1769-4325-BA00-D80AC7F43283}"/>
              </a:ext>
            </a:extLst>
          </p:cNvPr>
          <p:cNvSpPr txBox="1"/>
          <p:nvPr/>
        </p:nvSpPr>
        <p:spPr>
          <a:xfrm>
            <a:off x="8624207" y="6433457"/>
            <a:ext cx="519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B1ACB18-523D-4F14-826D-53360FF3E157}"/>
              </a:ext>
            </a:extLst>
          </p:cNvPr>
          <p:cNvSpPr txBox="1"/>
          <p:nvPr/>
        </p:nvSpPr>
        <p:spPr>
          <a:xfrm>
            <a:off x="1016876" y="1639975"/>
            <a:ext cx="6046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說明此系統應用的產業節點為何</a:t>
            </a:r>
            <a:endParaRPr lang="en-US" altLang="zh-TW" sz="20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說明此系統是否符合雲端架構</a:t>
            </a:r>
          </a:p>
        </p:txBody>
      </p:sp>
    </p:spTree>
    <p:extLst>
      <p:ext uri="{BB962C8B-B14F-4D97-AF65-F5344CB8AC3E}">
        <p14:creationId xmlns:p14="http://schemas.microsoft.com/office/powerpoint/2010/main" val="1868160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69F30B0D-8D18-41E8-8A0A-FDBE2C8FCC03}"/>
              </a:ext>
            </a:extLst>
          </p:cNvPr>
          <p:cNvSpPr txBox="1"/>
          <p:nvPr/>
        </p:nvSpPr>
        <p:spPr>
          <a:xfrm>
            <a:off x="250372" y="0"/>
            <a:ext cx="4572000" cy="983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執行團隊介紹</a:t>
            </a:r>
            <a:endParaRPr lang="en-US" altLang="zh-TW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F58B0588-719D-4825-8517-A41DC6B8318F}"/>
              </a:ext>
            </a:extLst>
          </p:cNvPr>
          <p:cNvSpPr txBox="1"/>
          <p:nvPr/>
        </p:nvSpPr>
        <p:spPr>
          <a:xfrm>
            <a:off x="564324" y="2521059"/>
            <a:ext cx="820595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執行團隊過去實績與勝任程度</a:t>
            </a:r>
            <a:endParaRPr lang="en-US" altLang="zh-TW" sz="28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是否有與契作戶、資服業者或行銷通路跨域串聯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領頭廠商與配合業者之整合與協調能力</a:t>
            </a:r>
            <a:endParaRPr lang="en-US" altLang="zh-TW" sz="28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是否具備分潤機制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58D00B64-1BC9-47AF-ACCD-D174F110B487}"/>
              </a:ext>
            </a:extLst>
          </p:cNvPr>
          <p:cNvSpPr txBox="1"/>
          <p:nvPr/>
        </p:nvSpPr>
        <p:spPr>
          <a:xfrm>
            <a:off x="8624207" y="6433457"/>
            <a:ext cx="519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22418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A7A17A56-16E2-48A9-9C54-FFF63F69EA15}"/>
              </a:ext>
            </a:extLst>
          </p:cNvPr>
          <p:cNvSpPr txBox="1"/>
          <p:nvPr/>
        </p:nvSpPr>
        <p:spPr>
          <a:xfrm>
            <a:off x="250371" y="0"/>
            <a:ext cx="6705599" cy="983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計畫分工架構</a:t>
            </a:r>
            <a:r>
              <a:rPr lang="en-US" altLang="zh-TW" sz="4400" b="1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400" b="1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魚骨圖</a:t>
            </a:r>
            <a:r>
              <a:rPr lang="en-US" altLang="zh-TW" sz="4400" b="1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13DF10F6-C697-4470-B095-E9C9B5C4CB50}"/>
              </a:ext>
            </a:extLst>
          </p:cNvPr>
          <p:cNvGrpSpPr/>
          <p:nvPr/>
        </p:nvGrpSpPr>
        <p:grpSpPr>
          <a:xfrm>
            <a:off x="229203" y="1774934"/>
            <a:ext cx="8685594" cy="4361073"/>
            <a:chOff x="373182" y="852689"/>
            <a:chExt cx="10367874" cy="4313338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A031E9AA-D469-4F20-99A9-BA71365671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2960" y="2976269"/>
              <a:ext cx="8192593" cy="109151"/>
            </a:xfrm>
            <a:custGeom>
              <a:avLst/>
              <a:gdLst/>
              <a:ahLst/>
              <a:cxnLst>
                <a:cxn ang="0">
                  <a:pos x="3654" y="36"/>
                </a:cxn>
                <a:cxn ang="0">
                  <a:pos x="3654" y="36"/>
                </a:cxn>
                <a:cxn ang="0">
                  <a:pos x="3452" y="30"/>
                </a:cxn>
                <a:cxn ang="0">
                  <a:pos x="2965" y="18"/>
                </a:cxn>
                <a:cxn ang="0">
                  <a:pos x="2673" y="11"/>
                </a:cxn>
                <a:cxn ang="0">
                  <a:pos x="2378" y="5"/>
                </a:cxn>
                <a:cxn ang="0">
                  <a:pos x="2104" y="1"/>
                </a:cxn>
                <a:cxn ang="0">
                  <a:pos x="1873" y="0"/>
                </a:cxn>
                <a:cxn ang="0">
                  <a:pos x="1873" y="0"/>
                </a:cxn>
                <a:cxn ang="0">
                  <a:pos x="1644" y="1"/>
                </a:cxn>
                <a:cxn ang="0">
                  <a:pos x="1370" y="5"/>
                </a:cxn>
                <a:cxn ang="0">
                  <a:pos x="1076" y="11"/>
                </a:cxn>
                <a:cxn ang="0">
                  <a:pos x="781" y="18"/>
                </a:cxn>
                <a:cxn ang="0">
                  <a:pos x="283" y="30"/>
                </a:cxn>
                <a:cxn ang="0">
                  <a:pos x="49" y="36"/>
                </a:cxn>
                <a:cxn ang="0">
                  <a:pos x="49" y="36"/>
                </a:cxn>
                <a:cxn ang="0">
                  <a:pos x="39" y="36"/>
                </a:cxn>
                <a:cxn ang="0">
                  <a:pos x="30" y="37"/>
                </a:cxn>
                <a:cxn ang="0">
                  <a:pos x="22" y="40"/>
                </a:cxn>
                <a:cxn ang="0">
                  <a:pos x="15" y="42"/>
                </a:cxn>
                <a:cxn ang="0">
                  <a:pos x="10" y="47"/>
                </a:cxn>
                <a:cxn ang="0">
                  <a:pos x="5" y="50"/>
                </a:cxn>
                <a:cxn ang="0">
                  <a:pos x="3" y="55"/>
                </a:cxn>
                <a:cxn ang="0">
                  <a:pos x="1" y="59"/>
                </a:cxn>
                <a:cxn ang="0">
                  <a:pos x="0" y="64"/>
                </a:cxn>
                <a:cxn ang="0">
                  <a:pos x="1" y="67"/>
                </a:cxn>
                <a:cxn ang="0">
                  <a:pos x="2" y="71"/>
                </a:cxn>
                <a:cxn ang="0">
                  <a:pos x="4" y="74"/>
                </a:cxn>
                <a:cxn ang="0">
                  <a:pos x="9" y="77"/>
                </a:cxn>
                <a:cxn ang="0">
                  <a:pos x="14" y="78"/>
                </a:cxn>
                <a:cxn ang="0">
                  <a:pos x="20" y="78"/>
                </a:cxn>
                <a:cxn ang="0">
                  <a:pos x="28" y="78"/>
                </a:cxn>
                <a:cxn ang="0">
                  <a:pos x="28" y="78"/>
                </a:cxn>
                <a:cxn ang="0">
                  <a:pos x="54" y="77"/>
                </a:cxn>
                <a:cxn ang="0">
                  <a:pos x="112" y="76"/>
                </a:cxn>
                <a:cxn ang="0">
                  <a:pos x="310" y="74"/>
                </a:cxn>
                <a:cxn ang="0">
                  <a:pos x="585" y="73"/>
                </a:cxn>
                <a:cxn ang="0">
                  <a:pos x="902" y="73"/>
                </a:cxn>
                <a:cxn ang="0">
                  <a:pos x="1221" y="73"/>
                </a:cxn>
                <a:cxn ang="0">
                  <a:pos x="1510" y="74"/>
                </a:cxn>
                <a:cxn ang="0">
                  <a:pos x="1729" y="76"/>
                </a:cxn>
                <a:cxn ang="0">
                  <a:pos x="1802" y="77"/>
                </a:cxn>
                <a:cxn ang="0">
                  <a:pos x="1845" y="78"/>
                </a:cxn>
                <a:cxn ang="0">
                  <a:pos x="1845" y="78"/>
                </a:cxn>
                <a:cxn ang="0">
                  <a:pos x="1888" y="79"/>
                </a:cxn>
                <a:cxn ang="0">
                  <a:pos x="1961" y="80"/>
                </a:cxn>
                <a:cxn ang="0">
                  <a:pos x="2181" y="84"/>
                </a:cxn>
                <a:cxn ang="0">
                  <a:pos x="2790" y="92"/>
                </a:cxn>
                <a:cxn ang="0">
                  <a:pos x="3633" y="100"/>
                </a:cxn>
                <a:cxn ang="0">
                  <a:pos x="3654" y="36"/>
                </a:cxn>
              </a:cxnLst>
              <a:rect l="0" t="0" r="r" b="b"/>
              <a:pathLst>
                <a:path w="3654" h="100">
                  <a:moveTo>
                    <a:pt x="3654" y="36"/>
                  </a:moveTo>
                  <a:lnTo>
                    <a:pt x="3654" y="36"/>
                  </a:lnTo>
                  <a:lnTo>
                    <a:pt x="3452" y="30"/>
                  </a:lnTo>
                  <a:lnTo>
                    <a:pt x="2965" y="18"/>
                  </a:lnTo>
                  <a:lnTo>
                    <a:pt x="2673" y="11"/>
                  </a:lnTo>
                  <a:lnTo>
                    <a:pt x="2378" y="5"/>
                  </a:lnTo>
                  <a:lnTo>
                    <a:pt x="2104" y="1"/>
                  </a:lnTo>
                  <a:lnTo>
                    <a:pt x="1873" y="0"/>
                  </a:lnTo>
                  <a:lnTo>
                    <a:pt x="1873" y="0"/>
                  </a:lnTo>
                  <a:lnTo>
                    <a:pt x="1644" y="1"/>
                  </a:lnTo>
                  <a:lnTo>
                    <a:pt x="1370" y="5"/>
                  </a:lnTo>
                  <a:lnTo>
                    <a:pt x="1076" y="11"/>
                  </a:lnTo>
                  <a:lnTo>
                    <a:pt x="781" y="18"/>
                  </a:lnTo>
                  <a:lnTo>
                    <a:pt x="283" y="30"/>
                  </a:lnTo>
                  <a:lnTo>
                    <a:pt x="49" y="36"/>
                  </a:lnTo>
                  <a:lnTo>
                    <a:pt x="49" y="36"/>
                  </a:lnTo>
                  <a:lnTo>
                    <a:pt x="39" y="36"/>
                  </a:lnTo>
                  <a:lnTo>
                    <a:pt x="30" y="37"/>
                  </a:lnTo>
                  <a:lnTo>
                    <a:pt x="22" y="40"/>
                  </a:lnTo>
                  <a:lnTo>
                    <a:pt x="15" y="42"/>
                  </a:lnTo>
                  <a:lnTo>
                    <a:pt x="10" y="47"/>
                  </a:lnTo>
                  <a:lnTo>
                    <a:pt x="5" y="50"/>
                  </a:lnTo>
                  <a:lnTo>
                    <a:pt x="3" y="55"/>
                  </a:lnTo>
                  <a:lnTo>
                    <a:pt x="1" y="59"/>
                  </a:lnTo>
                  <a:lnTo>
                    <a:pt x="0" y="64"/>
                  </a:lnTo>
                  <a:lnTo>
                    <a:pt x="1" y="67"/>
                  </a:lnTo>
                  <a:lnTo>
                    <a:pt x="2" y="71"/>
                  </a:lnTo>
                  <a:lnTo>
                    <a:pt x="4" y="74"/>
                  </a:lnTo>
                  <a:lnTo>
                    <a:pt x="9" y="77"/>
                  </a:lnTo>
                  <a:lnTo>
                    <a:pt x="14" y="78"/>
                  </a:lnTo>
                  <a:lnTo>
                    <a:pt x="20" y="78"/>
                  </a:lnTo>
                  <a:lnTo>
                    <a:pt x="28" y="78"/>
                  </a:lnTo>
                  <a:lnTo>
                    <a:pt x="28" y="78"/>
                  </a:lnTo>
                  <a:lnTo>
                    <a:pt x="54" y="77"/>
                  </a:lnTo>
                  <a:lnTo>
                    <a:pt x="112" y="76"/>
                  </a:lnTo>
                  <a:lnTo>
                    <a:pt x="310" y="74"/>
                  </a:lnTo>
                  <a:lnTo>
                    <a:pt x="585" y="73"/>
                  </a:lnTo>
                  <a:lnTo>
                    <a:pt x="902" y="73"/>
                  </a:lnTo>
                  <a:lnTo>
                    <a:pt x="1221" y="73"/>
                  </a:lnTo>
                  <a:lnTo>
                    <a:pt x="1510" y="74"/>
                  </a:lnTo>
                  <a:lnTo>
                    <a:pt x="1729" y="76"/>
                  </a:lnTo>
                  <a:lnTo>
                    <a:pt x="1802" y="77"/>
                  </a:lnTo>
                  <a:lnTo>
                    <a:pt x="1845" y="78"/>
                  </a:lnTo>
                  <a:lnTo>
                    <a:pt x="1845" y="78"/>
                  </a:lnTo>
                  <a:lnTo>
                    <a:pt x="1888" y="79"/>
                  </a:lnTo>
                  <a:lnTo>
                    <a:pt x="1961" y="80"/>
                  </a:lnTo>
                  <a:lnTo>
                    <a:pt x="2181" y="84"/>
                  </a:lnTo>
                  <a:lnTo>
                    <a:pt x="2790" y="92"/>
                  </a:lnTo>
                  <a:lnTo>
                    <a:pt x="3633" y="100"/>
                  </a:lnTo>
                  <a:lnTo>
                    <a:pt x="3654" y="3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4D4D4D"/>
                </a:gs>
                <a:gs pos="100000">
                  <a:srgbClr val="000000"/>
                </a:gs>
              </a:gsLst>
              <a:lin ang="5400000" scaled="0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380113AF-52DE-460C-8E00-8AAE5CEBC25A}"/>
                </a:ext>
              </a:extLst>
            </p:cNvPr>
            <p:cNvSpPr>
              <a:spLocks/>
            </p:cNvSpPr>
            <p:nvPr/>
          </p:nvSpPr>
          <p:spPr bwMode="auto">
            <a:xfrm>
              <a:off x="7247725" y="3078027"/>
              <a:ext cx="325963" cy="2088000"/>
            </a:xfrm>
            <a:custGeom>
              <a:avLst/>
              <a:gdLst/>
              <a:ahLst/>
              <a:cxnLst>
                <a:cxn ang="0">
                  <a:pos x="207" y="0"/>
                </a:cxn>
                <a:cxn ang="0">
                  <a:pos x="207" y="0"/>
                </a:cxn>
                <a:cxn ang="0">
                  <a:pos x="206" y="58"/>
                </a:cxn>
                <a:cxn ang="0">
                  <a:pos x="204" y="122"/>
                </a:cxn>
                <a:cxn ang="0">
                  <a:pos x="198" y="200"/>
                </a:cxn>
                <a:cxn ang="0">
                  <a:pos x="195" y="243"/>
                </a:cxn>
                <a:cxn ang="0">
                  <a:pos x="190" y="286"/>
                </a:cxn>
                <a:cxn ang="0">
                  <a:pos x="185" y="329"/>
                </a:cxn>
                <a:cxn ang="0">
                  <a:pos x="177" y="372"/>
                </a:cxn>
                <a:cxn ang="0">
                  <a:pos x="169" y="414"/>
                </a:cxn>
                <a:cxn ang="0">
                  <a:pos x="160" y="453"/>
                </a:cxn>
                <a:cxn ang="0">
                  <a:pos x="149" y="489"/>
                </a:cxn>
                <a:cxn ang="0">
                  <a:pos x="143" y="506"/>
                </a:cxn>
                <a:cxn ang="0">
                  <a:pos x="136" y="522"/>
                </a:cxn>
                <a:cxn ang="0">
                  <a:pos x="136" y="522"/>
                </a:cxn>
                <a:cxn ang="0">
                  <a:pos x="89" y="630"/>
                </a:cxn>
                <a:cxn ang="0">
                  <a:pos x="53" y="712"/>
                </a:cxn>
                <a:cxn ang="0">
                  <a:pos x="24" y="783"/>
                </a:cxn>
                <a:cxn ang="0">
                  <a:pos x="24" y="783"/>
                </a:cxn>
                <a:cxn ang="0">
                  <a:pos x="18" y="785"/>
                </a:cxn>
                <a:cxn ang="0">
                  <a:pos x="14" y="787"/>
                </a:cxn>
                <a:cxn ang="0">
                  <a:pos x="8" y="789"/>
                </a:cxn>
                <a:cxn ang="0">
                  <a:pos x="6" y="789"/>
                </a:cxn>
                <a:cxn ang="0">
                  <a:pos x="4" y="788"/>
                </a:cxn>
                <a:cxn ang="0">
                  <a:pos x="3" y="787"/>
                </a:cxn>
                <a:cxn ang="0">
                  <a:pos x="1" y="785"/>
                </a:cxn>
                <a:cxn ang="0">
                  <a:pos x="0" y="782"/>
                </a:cxn>
                <a:cxn ang="0">
                  <a:pos x="1" y="777"/>
                </a:cxn>
                <a:cxn ang="0">
                  <a:pos x="6" y="765"/>
                </a:cxn>
                <a:cxn ang="0">
                  <a:pos x="6" y="765"/>
                </a:cxn>
                <a:cxn ang="0">
                  <a:pos x="27" y="713"/>
                </a:cxn>
                <a:cxn ang="0">
                  <a:pos x="59" y="636"/>
                </a:cxn>
                <a:cxn ang="0">
                  <a:pos x="89" y="559"/>
                </a:cxn>
                <a:cxn ang="0">
                  <a:pos x="100" y="527"/>
                </a:cxn>
                <a:cxn ang="0">
                  <a:pos x="107" y="504"/>
                </a:cxn>
                <a:cxn ang="0">
                  <a:pos x="107" y="504"/>
                </a:cxn>
                <a:cxn ang="0">
                  <a:pos x="119" y="442"/>
                </a:cxn>
                <a:cxn ang="0">
                  <a:pos x="131" y="385"/>
                </a:cxn>
                <a:cxn ang="0">
                  <a:pos x="140" y="332"/>
                </a:cxn>
                <a:cxn ang="0">
                  <a:pos x="148" y="282"/>
                </a:cxn>
                <a:cxn ang="0">
                  <a:pos x="153" y="237"/>
                </a:cxn>
                <a:cxn ang="0">
                  <a:pos x="158" y="196"/>
                </a:cxn>
                <a:cxn ang="0">
                  <a:pos x="160" y="158"/>
                </a:cxn>
                <a:cxn ang="0">
                  <a:pos x="162" y="125"/>
                </a:cxn>
                <a:cxn ang="0">
                  <a:pos x="163" y="95"/>
                </a:cxn>
                <a:cxn ang="0">
                  <a:pos x="163" y="70"/>
                </a:cxn>
                <a:cxn ang="0">
                  <a:pos x="162" y="31"/>
                </a:cxn>
                <a:cxn ang="0">
                  <a:pos x="161" y="8"/>
                </a:cxn>
                <a:cxn ang="0">
                  <a:pos x="160" y="0"/>
                </a:cxn>
                <a:cxn ang="0">
                  <a:pos x="207" y="0"/>
                </a:cxn>
              </a:cxnLst>
              <a:rect l="0" t="0" r="r" b="b"/>
              <a:pathLst>
                <a:path w="207" h="789">
                  <a:moveTo>
                    <a:pt x="207" y="0"/>
                  </a:moveTo>
                  <a:lnTo>
                    <a:pt x="207" y="0"/>
                  </a:lnTo>
                  <a:lnTo>
                    <a:pt x="206" y="58"/>
                  </a:lnTo>
                  <a:lnTo>
                    <a:pt x="204" y="122"/>
                  </a:lnTo>
                  <a:lnTo>
                    <a:pt x="198" y="200"/>
                  </a:lnTo>
                  <a:lnTo>
                    <a:pt x="195" y="243"/>
                  </a:lnTo>
                  <a:lnTo>
                    <a:pt x="190" y="286"/>
                  </a:lnTo>
                  <a:lnTo>
                    <a:pt x="185" y="329"/>
                  </a:lnTo>
                  <a:lnTo>
                    <a:pt x="177" y="372"/>
                  </a:lnTo>
                  <a:lnTo>
                    <a:pt x="169" y="414"/>
                  </a:lnTo>
                  <a:lnTo>
                    <a:pt x="160" y="453"/>
                  </a:lnTo>
                  <a:lnTo>
                    <a:pt x="149" y="489"/>
                  </a:lnTo>
                  <a:lnTo>
                    <a:pt x="143" y="506"/>
                  </a:lnTo>
                  <a:lnTo>
                    <a:pt x="136" y="522"/>
                  </a:lnTo>
                  <a:lnTo>
                    <a:pt x="136" y="522"/>
                  </a:lnTo>
                  <a:lnTo>
                    <a:pt x="89" y="630"/>
                  </a:lnTo>
                  <a:lnTo>
                    <a:pt x="53" y="712"/>
                  </a:lnTo>
                  <a:lnTo>
                    <a:pt x="24" y="783"/>
                  </a:lnTo>
                  <a:lnTo>
                    <a:pt x="24" y="783"/>
                  </a:lnTo>
                  <a:lnTo>
                    <a:pt x="18" y="785"/>
                  </a:lnTo>
                  <a:lnTo>
                    <a:pt x="14" y="787"/>
                  </a:lnTo>
                  <a:lnTo>
                    <a:pt x="8" y="789"/>
                  </a:lnTo>
                  <a:lnTo>
                    <a:pt x="6" y="789"/>
                  </a:lnTo>
                  <a:lnTo>
                    <a:pt x="4" y="788"/>
                  </a:lnTo>
                  <a:lnTo>
                    <a:pt x="3" y="787"/>
                  </a:lnTo>
                  <a:lnTo>
                    <a:pt x="1" y="785"/>
                  </a:lnTo>
                  <a:lnTo>
                    <a:pt x="0" y="782"/>
                  </a:lnTo>
                  <a:lnTo>
                    <a:pt x="1" y="777"/>
                  </a:lnTo>
                  <a:lnTo>
                    <a:pt x="6" y="765"/>
                  </a:lnTo>
                  <a:lnTo>
                    <a:pt x="6" y="765"/>
                  </a:lnTo>
                  <a:lnTo>
                    <a:pt x="27" y="713"/>
                  </a:lnTo>
                  <a:lnTo>
                    <a:pt x="59" y="636"/>
                  </a:lnTo>
                  <a:lnTo>
                    <a:pt x="89" y="559"/>
                  </a:lnTo>
                  <a:lnTo>
                    <a:pt x="100" y="527"/>
                  </a:lnTo>
                  <a:lnTo>
                    <a:pt x="107" y="504"/>
                  </a:lnTo>
                  <a:lnTo>
                    <a:pt x="107" y="504"/>
                  </a:lnTo>
                  <a:lnTo>
                    <a:pt x="119" y="442"/>
                  </a:lnTo>
                  <a:lnTo>
                    <a:pt x="131" y="385"/>
                  </a:lnTo>
                  <a:lnTo>
                    <a:pt x="140" y="332"/>
                  </a:lnTo>
                  <a:lnTo>
                    <a:pt x="148" y="282"/>
                  </a:lnTo>
                  <a:lnTo>
                    <a:pt x="153" y="237"/>
                  </a:lnTo>
                  <a:lnTo>
                    <a:pt x="158" y="196"/>
                  </a:lnTo>
                  <a:lnTo>
                    <a:pt x="160" y="158"/>
                  </a:lnTo>
                  <a:lnTo>
                    <a:pt x="162" y="125"/>
                  </a:lnTo>
                  <a:lnTo>
                    <a:pt x="163" y="95"/>
                  </a:lnTo>
                  <a:lnTo>
                    <a:pt x="163" y="70"/>
                  </a:lnTo>
                  <a:lnTo>
                    <a:pt x="162" y="31"/>
                  </a:lnTo>
                  <a:lnTo>
                    <a:pt x="161" y="8"/>
                  </a:lnTo>
                  <a:lnTo>
                    <a:pt x="160" y="0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" name="Freeform 15">
              <a:extLst>
                <a:ext uri="{FF2B5EF4-FFF2-40B4-BE49-F238E27FC236}">
                  <a16:creationId xmlns:a16="http://schemas.microsoft.com/office/drawing/2014/main" id="{F4B5FAA8-73E6-44E0-994A-5DC9BFA73B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4322" y="3057957"/>
              <a:ext cx="427553" cy="2088000"/>
            </a:xfrm>
            <a:custGeom>
              <a:avLst/>
              <a:gdLst/>
              <a:ahLst/>
              <a:cxnLst>
                <a:cxn ang="0">
                  <a:pos x="248" y="0"/>
                </a:cxn>
                <a:cxn ang="0">
                  <a:pos x="248" y="0"/>
                </a:cxn>
                <a:cxn ang="0">
                  <a:pos x="248" y="19"/>
                </a:cxn>
                <a:cxn ang="0">
                  <a:pos x="247" y="71"/>
                </a:cxn>
                <a:cxn ang="0">
                  <a:pos x="244" y="149"/>
                </a:cxn>
                <a:cxn ang="0">
                  <a:pos x="242" y="194"/>
                </a:cxn>
                <a:cxn ang="0">
                  <a:pos x="238" y="243"/>
                </a:cxn>
                <a:cxn ang="0">
                  <a:pos x="234" y="294"/>
                </a:cxn>
                <a:cxn ang="0">
                  <a:pos x="228" y="346"/>
                </a:cxn>
                <a:cxn ang="0">
                  <a:pos x="220" y="398"/>
                </a:cxn>
                <a:cxn ang="0">
                  <a:pos x="212" y="450"/>
                </a:cxn>
                <a:cxn ang="0">
                  <a:pos x="202" y="500"/>
                </a:cxn>
                <a:cxn ang="0">
                  <a:pos x="191" y="547"/>
                </a:cxn>
                <a:cxn ang="0">
                  <a:pos x="184" y="569"/>
                </a:cxn>
                <a:cxn ang="0">
                  <a:pos x="178" y="591"/>
                </a:cxn>
                <a:cxn ang="0">
                  <a:pos x="171" y="611"/>
                </a:cxn>
                <a:cxn ang="0">
                  <a:pos x="163" y="630"/>
                </a:cxn>
                <a:cxn ang="0">
                  <a:pos x="163" y="630"/>
                </a:cxn>
                <a:cxn ang="0">
                  <a:pos x="106" y="761"/>
                </a:cxn>
                <a:cxn ang="0">
                  <a:pos x="63" y="860"/>
                </a:cxn>
                <a:cxn ang="0">
                  <a:pos x="27" y="945"/>
                </a:cxn>
                <a:cxn ang="0">
                  <a:pos x="27" y="945"/>
                </a:cxn>
                <a:cxn ang="0">
                  <a:pos x="20" y="948"/>
                </a:cxn>
                <a:cxn ang="0">
                  <a:pos x="15" y="952"/>
                </a:cxn>
                <a:cxn ang="0">
                  <a:pos x="8" y="953"/>
                </a:cxn>
                <a:cxn ang="0">
                  <a:pos x="6" y="953"/>
                </a:cxn>
                <a:cxn ang="0">
                  <a:pos x="3" y="952"/>
                </a:cxn>
                <a:cxn ang="0">
                  <a:pos x="1" y="951"/>
                </a:cxn>
                <a:cxn ang="0">
                  <a:pos x="0" y="947"/>
                </a:cxn>
                <a:cxn ang="0">
                  <a:pos x="0" y="944"/>
                </a:cxn>
                <a:cxn ang="0">
                  <a:pos x="0" y="938"/>
                </a:cxn>
                <a:cxn ang="0">
                  <a:pos x="2" y="932"/>
                </a:cxn>
                <a:cxn ang="0">
                  <a:pos x="6" y="924"/>
                </a:cxn>
                <a:cxn ang="0">
                  <a:pos x="6" y="924"/>
                </a:cxn>
                <a:cxn ang="0">
                  <a:pos x="31" y="861"/>
                </a:cxn>
                <a:cxn ang="0">
                  <a:pos x="70" y="768"/>
                </a:cxn>
                <a:cxn ang="0">
                  <a:pos x="89" y="720"/>
                </a:cxn>
                <a:cxn ang="0">
                  <a:pos x="106" y="675"/>
                </a:cxn>
                <a:cxn ang="0">
                  <a:pos x="119" y="637"/>
                </a:cxn>
                <a:cxn ang="0">
                  <a:pos x="127" y="609"/>
                </a:cxn>
                <a:cxn ang="0">
                  <a:pos x="127" y="609"/>
                </a:cxn>
                <a:cxn ang="0">
                  <a:pos x="143" y="534"/>
                </a:cxn>
                <a:cxn ang="0">
                  <a:pos x="156" y="465"/>
                </a:cxn>
                <a:cxn ang="0">
                  <a:pos x="167" y="401"/>
                </a:cxn>
                <a:cxn ang="0">
                  <a:pos x="176" y="341"/>
                </a:cxn>
                <a:cxn ang="0">
                  <a:pos x="183" y="287"/>
                </a:cxn>
                <a:cxn ang="0">
                  <a:pos x="188" y="236"/>
                </a:cxn>
                <a:cxn ang="0">
                  <a:pos x="192" y="191"/>
                </a:cxn>
                <a:cxn ang="0">
                  <a:pos x="194" y="151"/>
                </a:cxn>
                <a:cxn ang="0">
                  <a:pos x="196" y="116"/>
                </a:cxn>
                <a:cxn ang="0">
                  <a:pos x="196" y="85"/>
                </a:cxn>
                <a:cxn ang="0">
                  <a:pos x="194" y="38"/>
                </a:cxn>
                <a:cxn ang="0">
                  <a:pos x="192" y="9"/>
                </a:cxn>
                <a:cxn ang="0">
                  <a:pos x="191" y="0"/>
                </a:cxn>
                <a:cxn ang="0">
                  <a:pos x="248" y="0"/>
                </a:cxn>
              </a:cxnLst>
              <a:rect l="0" t="0" r="r" b="b"/>
              <a:pathLst>
                <a:path w="248" h="953">
                  <a:moveTo>
                    <a:pt x="248" y="0"/>
                  </a:moveTo>
                  <a:lnTo>
                    <a:pt x="248" y="0"/>
                  </a:lnTo>
                  <a:lnTo>
                    <a:pt x="248" y="19"/>
                  </a:lnTo>
                  <a:lnTo>
                    <a:pt x="247" y="71"/>
                  </a:lnTo>
                  <a:lnTo>
                    <a:pt x="244" y="149"/>
                  </a:lnTo>
                  <a:lnTo>
                    <a:pt x="242" y="194"/>
                  </a:lnTo>
                  <a:lnTo>
                    <a:pt x="238" y="243"/>
                  </a:lnTo>
                  <a:lnTo>
                    <a:pt x="234" y="294"/>
                  </a:lnTo>
                  <a:lnTo>
                    <a:pt x="228" y="346"/>
                  </a:lnTo>
                  <a:lnTo>
                    <a:pt x="220" y="398"/>
                  </a:lnTo>
                  <a:lnTo>
                    <a:pt x="212" y="450"/>
                  </a:lnTo>
                  <a:lnTo>
                    <a:pt x="202" y="500"/>
                  </a:lnTo>
                  <a:lnTo>
                    <a:pt x="191" y="547"/>
                  </a:lnTo>
                  <a:lnTo>
                    <a:pt x="184" y="569"/>
                  </a:lnTo>
                  <a:lnTo>
                    <a:pt x="178" y="591"/>
                  </a:lnTo>
                  <a:lnTo>
                    <a:pt x="171" y="611"/>
                  </a:lnTo>
                  <a:lnTo>
                    <a:pt x="163" y="630"/>
                  </a:lnTo>
                  <a:lnTo>
                    <a:pt x="163" y="630"/>
                  </a:lnTo>
                  <a:lnTo>
                    <a:pt x="106" y="761"/>
                  </a:lnTo>
                  <a:lnTo>
                    <a:pt x="63" y="860"/>
                  </a:lnTo>
                  <a:lnTo>
                    <a:pt x="27" y="945"/>
                  </a:lnTo>
                  <a:lnTo>
                    <a:pt x="27" y="945"/>
                  </a:lnTo>
                  <a:lnTo>
                    <a:pt x="20" y="948"/>
                  </a:lnTo>
                  <a:lnTo>
                    <a:pt x="15" y="952"/>
                  </a:lnTo>
                  <a:lnTo>
                    <a:pt x="8" y="953"/>
                  </a:lnTo>
                  <a:lnTo>
                    <a:pt x="6" y="953"/>
                  </a:lnTo>
                  <a:lnTo>
                    <a:pt x="3" y="952"/>
                  </a:lnTo>
                  <a:lnTo>
                    <a:pt x="1" y="951"/>
                  </a:lnTo>
                  <a:lnTo>
                    <a:pt x="0" y="947"/>
                  </a:lnTo>
                  <a:lnTo>
                    <a:pt x="0" y="944"/>
                  </a:lnTo>
                  <a:lnTo>
                    <a:pt x="0" y="938"/>
                  </a:lnTo>
                  <a:lnTo>
                    <a:pt x="2" y="932"/>
                  </a:lnTo>
                  <a:lnTo>
                    <a:pt x="6" y="924"/>
                  </a:lnTo>
                  <a:lnTo>
                    <a:pt x="6" y="924"/>
                  </a:lnTo>
                  <a:lnTo>
                    <a:pt x="31" y="861"/>
                  </a:lnTo>
                  <a:lnTo>
                    <a:pt x="70" y="768"/>
                  </a:lnTo>
                  <a:lnTo>
                    <a:pt x="89" y="720"/>
                  </a:lnTo>
                  <a:lnTo>
                    <a:pt x="106" y="675"/>
                  </a:lnTo>
                  <a:lnTo>
                    <a:pt x="119" y="637"/>
                  </a:lnTo>
                  <a:lnTo>
                    <a:pt x="127" y="609"/>
                  </a:lnTo>
                  <a:lnTo>
                    <a:pt x="127" y="609"/>
                  </a:lnTo>
                  <a:lnTo>
                    <a:pt x="143" y="534"/>
                  </a:lnTo>
                  <a:lnTo>
                    <a:pt x="156" y="465"/>
                  </a:lnTo>
                  <a:lnTo>
                    <a:pt x="167" y="401"/>
                  </a:lnTo>
                  <a:lnTo>
                    <a:pt x="176" y="341"/>
                  </a:lnTo>
                  <a:lnTo>
                    <a:pt x="183" y="287"/>
                  </a:lnTo>
                  <a:lnTo>
                    <a:pt x="188" y="236"/>
                  </a:lnTo>
                  <a:lnTo>
                    <a:pt x="192" y="191"/>
                  </a:lnTo>
                  <a:lnTo>
                    <a:pt x="194" y="151"/>
                  </a:lnTo>
                  <a:lnTo>
                    <a:pt x="196" y="116"/>
                  </a:lnTo>
                  <a:lnTo>
                    <a:pt x="196" y="85"/>
                  </a:lnTo>
                  <a:lnTo>
                    <a:pt x="194" y="38"/>
                  </a:lnTo>
                  <a:lnTo>
                    <a:pt x="192" y="9"/>
                  </a:lnTo>
                  <a:lnTo>
                    <a:pt x="191" y="0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chemeClr val="accent5"/>
            </a:solidFill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" name="Freeform 18">
              <a:extLst>
                <a:ext uri="{FF2B5EF4-FFF2-40B4-BE49-F238E27FC236}">
                  <a16:creationId xmlns:a16="http://schemas.microsoft.com/office/drawing/2014/main" id="{CE4CFDFF-85B6-48B8-AB56-C2668D0738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7423" y="915689"/>
              <a:ext cx="285962" cy="2088000"/>
            </a:xfrm>
            <a:custGeom>
              <a:avLst/>
              <a:gdLst/>
              <a:ahLst/>
              <a:cxnLst>
                <a:cxn ang="0">
                  <a:pos x="193" y="734"/>
                </a:cxn>
                <a:cxn ang="0">
                  <a:pos x="193" y="734"/>
                </a:cxn>
                <a:cxn ang="0">
                  <a:pos x="192" y="679"/>
                </a:cxn>
                <a:cxn ang="0">
                  <a:pos x="189" y="621"/>
                </a:cxn>
                <a:cxn ang="0">
                  <a:pos x="185" y="547"/>
                </a:cxn>
                <a:cxn ang="0">
                  <a:pos x="180" y="508"/>
                </a:cxn>
                <a:cxn ang="0">
                  <a:pos x="176" y="468"/>
                </a:cxn>
                <a:cxn ang="0">
                  <a:pos x="171" y="427"/>
                </a:cxn>
                <a:cxn ang="0">
                  <a:pos x="165" y="388"/>
                </a:cxn>
                <a:cxn ang="0">
                  <a:pos x="157" y="348"/>
                </a:cxn>
                <a:cxn ang="0">
                  <a:pos x="148" y="312"/>
                </a:cxn>
                <a:cxn ang="0">
                  <a:pos x="138" y="279"/>
                </a:cxn>
                <a:cxn ang="0">
                  <a:pos x="132" y="263"/>
                </a:cxn>
                <a:cxn ang="0">
                  <a:pos x="126" y="248"/>
                </a:cxn>
                <a:cxn ang="0">
                  <a:pos x="126" y="248"/>
                </a:cxn>
                <a:cxn ang="0">
                  <a:pos x="83" y="148"/>
                </a:cxn>
                <a:cxn ang="0">
                  <a:pos x="49" y="72"/>
                </a:cxn>
                <a:cxn ang="0">
                  <a:pos x="22" y="5"/>
                </a:cxn>
                <a:cxn ang="0">
                  <a:pos x="22" y="5"/>
                </a:cxn>
                <a:cxn ang="0">
                  <a:pos x="16" y="3"/>
                </a:cxn>
                <a:cxn ang="0">
                  <a:pos x="12" y="1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2" y="1"/>
                </a:cxn>
                <a:cxn ang="0">
                  <a:pos x="0" y="3"/>
                </a:cxn>
                <a:cxn ang="0">
                  <a:pos x="0" y="6"/>
                </a:cxn>
                <a:cxn ang="0">
                  <a:pos x="0" y="11"/>
                </a:cxn>
                <a:cxn ang="0">
                  <a:pos x="5" y="22"/>
                </a:cxn>
                <a:cxn ang="0">
                  <a:pos x="5" y="22"/>
                </a:cxn>
                <a:cxn ang="0">
                  <a:pos x="25" y="71"/>
                </a:cxn>
                <a:cxn ang="0">
                  <a:pos x="54" y="141"/>
                </a:cxn>
                <a:cxn ang="0">
                  <a:pos x="83" y="213"/>
                </a:cxn>
                <a:cxn ang="0">
                  <a:pos x="93" y="244"/>
                </a:cxn>
                <a:cxn ang="0">
                  <a:pos x="98" y="265"/>
                </a:cxn>
                <a:cxn ang="0">
                  <a:pos x="98" y="265"/>
                </a:cxn>
                <a:cxn ang="0">
                  <a:pos x="111" y="322"/>
                </a:cxn>
                <a:cxn ang="0">
                  <a:pos x="122" y="375"/>
                </a:cxn>
                <a:cxn ang="0">
                  <a:pos x="130" y="425"/>
                </a:cxn>
                <a:cxn ang="0">
                  <a:pos x="137" y="471"/>
                </a:cxn>
                <a:cxn ang="0">
                  <a:pos x="142" y="514"/>
                </a:cxn>
                <a:cxn ang="0">
                  <a:pos x="146" y="552"/>
                </a:cxn>
                <a:cxn ang="0">
                  <a:pos x="149" y="587"/>
                </a:cxn>
                <a:cxn ang="0">
                  <a:pos x="150" y="618"/>
                </a:cxn>
                <a:cxn ang="0">
                  <a:pos x="151" y="669"/>
                </a:cxn>
                <a:cxn ang="0">
                  <a:pos x="151" y="705"/>
                </a:cxn>
                <a:cxn ang="0">
                  <a:pos x="149" y="727"/>
                </a:cxn>
                <a:cxn ang="0">
                  <a:pos x="149" y="734"/>
                </a:cxn>
                <a:cxn ang="0">
                  <a:pos x="193" y="734"/>
                </a:cxn>
              </a:cxnLst>
              <a:rect l="0" t="0" r="r" b="b"/>
              <a:pathLst>
                <a:path w="193" h="734">
                  <a:moveTo>
                    <a:pt x="193" y="734"/>
                  </a:moveTo>
                  <a:lnTo>
                    <a:pt x="193" y="734"/>
                  </a:lnTo>
                  <a:lnTo>
                    <a:pt x="192" y="679"/>
                  </a:lnTo>
                  <a:lnTo>
                    <a:pt x="189" y="621"/>
                  </a:lnTo>
                  <a:lnTo>
                    <a:pt x="185" y="547"/>
                  </a:lnTo>
                  <a:lnTo>
                    <a:pt x="180" y="508"/>
                  </a:lnTo>
                  <a:lnTo>
                    <a:pt x="176" y="468"/>
                  </a:lnTo>
                  <a:lnTo>
                    <a:pt x="171" y="427"/>
                  </a:lnTo>
                  <a:lnTo>
                    <a:pt x="165" y="388"/>
                  </a:lnTo>
                  <a:lnTo>
                    <a:pt x="157" y="348"/>
                  </a:lnTo>
                  <a:lnTo>
                    <a:pt x="148" y="312"/>
                  </a:lnTo>
                  <a:lnTo>
                    <a:pt x="138" y="279"/>
                  </a:lnTo>
                  <a:lnTo>
                    <a:pt x="132" y="263"/>
                  </a:lnTo>
                  <a:lnTo>
                    <a:pt x="126" y="248"/>
                  </a:lnTo>
                  <a:lnTo>
                    <a:pt x="126" y="248"/>
                  </a:lnTo>
                  <a:lnTo>
                    <a:pt x="83" y="148"/>
                  </a:lnTo>
                  <a:lnTo>
                    <a:pt x="49" y="72"/>
                  </a:lnTo>
                  <a:lnTo>
                    <a:pt x="22" y="5"/>
                  </a:lnTo>
                  <a:lnTo>
                    <a:pt x="22" y="5"/>
                  </a:lnTo>
                  <a:lnTo>
                    <a:pt x="16" y="3"/>
                  </a:lnTo>
                  <a:lnTo>
                    <a:pt x="12" y="1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11"/>
                  </a:lnTo>
                  <a:lnTo>
                    <a:pt x="5" y="22"/>
                  </a:lnTo>
                  <a:lnTo>
                    <a:pt x="5" y="22"/>
                  </a:lnTo>
                  <a:lnTo>
                    <a:pt x="25" y="71"/>
                  </a:lnTo>
                  <a:lnTo>
                    <a:pt x="54" y="141"/>
                  </a:lnTo>
                  <a:lnTo>
                    <a:pt x="83" y="213"/>
                  </a:lnTo>
                  <a:lnTo>
                    <a:pt x="93" y="244"/>
                  </a:lnTo>
                  <a:lnTo>
                    <a:pt x="98" y="265"/>
                  </a:lnTo>
                  <a:lnTo>
                    <a:pt x="98" y="265"/>
                  </a:lnTo>
                  <a:lnTo>
                    <a:pt x="111" y="322"/>
                  </a:lnTo>
                  <a:lnTo>
                    <a:pt x="122" y="375"/>
                  </a:lnTo>
                  <a:lnTo>
                    <a:pt x="130" y="425"/>
                  </a:lnTo>
                  <a:lnTo>
                    <a:pt x="137" y="471"/>
                  </a:lnTo>
                  <a:lnTo>
                    <a:pt x="142" y="514"/>
                  </a:lnTo>
                  <a:lnTo>
                    <a:pt x="146" y="552"/>
                  </a:lnTo>
                  <a:lnTo>
                    <a:pt x="149" y="587"/>
                  </a:lnTo>
                  <a:lnTo>
                    <a:pt x="150" y="618"/>
                  </a:lnTo>
                  <a:lnTo>
                    <a:pt x="151" y="669"/>
                  </a:lnTo>
                  <a:lnTo>
                    <a:pt x="151" y="705"/>
                  </a:lnTo>
                  <a:lnTo>
                    <a:pt x="149" y="727"/>
                  </a:lnTo>
                  <a:lnTo>
                    <a:pt x="149" y="734"/>
                  </a:lnTo>
                  <a:lnTo>
                    <a:pt x="193" y="734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grpSp>
          <p:nvGrpSpPr>
            <p:cNvPr id="10" name="Group 25">
              <a:extLst>
                <a:ext uri="{FF2B5EF4-FFF2-40B4-BE49-F238E27FC236}">
                  <a16:creationId xmlns:a16="http://schemas.microsoft.com/office/drawing/2014/main" id="{EEC75969-2156-4DBA-ADDE-F003B81DA975}"/>
                </a:ext>
              </a:extLst>
            </p:cNvPr>
            <p:cNvGrpSpPr/>
            <p:nvPr/>
          </p:nvGrpSpPr>
          <p:grpSpPr>
            <a:xfrm>
              <a:off x="373182" y="1788096"/>
              <a:ext cx="1091142" cy="2492295"/>
              <a:chOff x="216429" y="2190275"/>
              <a:chExt cx="1091142" cy="2492295"/>
            </a:xfrm>
          </p:grpSpPr>
          <p:sp>
            <p:nvSpPr>
              <p:cNvPr id="77" name="Freeform 26">
                <a:extLst>
                  <a:ext uri="{FF2B5EF4-FFF2-40B4-BE49-F238E27FC236}">
                    <a16:creationId xmlns:a16="http://schemas.microsoft.com/office/drawing/2014/main" id="{9EAC0B9F-D5B1-4298-B606-EC316F2C56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429" y="2190275"/>
                <a:ext cx="1091142" cy="1265714"/>
              </a:xfrm>
              <a:custGeom>
                <a:avLst/>
                <a:gdLst/>
                <a:ahLst/>
                <a:cxnLst>
                  <a:cxn ang="0">
                    <a:pos x="1019" y="888"/>
                  </a:cxn>
                  <a:cxn ang="0">
                    <a:pos x="917" y="708"/>
                  </a:cxn>
                  <a:cxn ang="0">
                    <a:pos x="836" y="559"/>
                  </a:cxn>
                  <a:cxn ang="0">
                    <a:pos x="788" y="462"/>
                  </a:cxn>
                  <a:cxn ang="0">
                    <a:pos x="777" y="437"/>
                  </a:cxn>
                  <a:cxn ang="0">
                    <a:pos x="758" y="395"/>
                  </a:cxn>
                  <a:cxn ang="0">
                    <a:pos x="738" y="361"/>
                  </a:cxn>
                  <a:cxn ang="0">
                    <a:pos x="715" y="333"/>
                  </a:cxn>
                  <a:cxn ang="0">
                    <a:pos x="693" y="310"/>
                  </a:cxn>
                  <a:cxn ang="0">
                    <a:pos x="667" y="290"/>
                  </a:cxn>
                  <a:cxn ang="0">
                    <a:pos x="610" y="254"/>
                  </a:cxn>
                  <a:cxn ang="0">
                    <a:pos x="577" y="236"/>
                  </a:cxn>
                  <a:cxn ang="0">
                    <a:pos x="525" y="212"/>
                  </a:cxn>
                  <a:cxn ang="0">
                    <a:pos x="353" y="140"/>
                  </a:cxn>
                  <a:cxn ang="0">
                    <a:pos x="76" y="31"/>
                  </a:cxn>
                  <a:cxn ang="0">
                    <a:pos x="0" y="0"/>
                  </a:cxn>
                  <a:cxn ang="0">
                    <a:pos x="120" y="181"/>
                  </a:cxn>
                  <a:cxn ang="0">
                    <a:pos x="263" y="405"/>
                  </a:cxn>
                  <a:cxn ang="0">
                    <a:pos x="327" y="514"/>
                  </a:cxn>
                  <a:cxn ang="0">
                    <a:pos x="377" y="604"/>
                  </a:cxn>
                  <a:cxn ang="0">
                    <a:pos x="392" y="640"/>
                  </a:cxn>
                  <a:cxn ang="0">
                    <a:pos x="401" y="666"/>
                  </a:cxn>
                  <a:cxn ang="0">
                    <a:pos x="404" y="676"/>
                  </a:cxn>
                  <a:cxn ang="0">
                    <a:pos x="412" y="698"/>
                  </a:cxn>
                  <a:cxn ang="0">
                    <a:pos x="427" y="727"/>
                  </a:cxn>
                  <a:cxn ang="0">
                    <a:pos x="457" y="763"/>
                  </a:cxn>
                  <a:cxn ang="0">
                    <a:pos x="490" y="794"/>
                  </a:cxn>
                  <a:cxn ang="0">
                    <a:pos x="527" y="822"/>
                  </a:cxn>
                  <a:cxn ang="0">
                    <a:pos x="580" y="857"/>
                  </a:cxn>
                  <a:cxn ang="0">
                    <a:pos x="635" y="888"/>
                  </a:cxn>
                  <a:cxn ang="0">
                    <a:pos x="641" y="891"/>
                  </a:cxn>
                  <a:cxn ang="0">
                    <a:pos x="667" y="898"/>
                  </a:cxn>
                  <a:cxn ang="0">
                    <a:pos x="720" y="908"/>
                  </a:cxn>
                  <a:cxn ang="0">
                    <a:pos x="858" y="924"/>
                  </a:cxn>
                  <a:cxn ang="0">
                    <a:pos x="987" y="934"/>
                  </a:cxn>
                  <a:cxn ang="0">
                    <a:pos x="1019" y="888"/>
                  </a:cxn>
                </a:cxnLst>
                <a:rect l="0" t="0" r="r" b="b"/>
                <a:pathLst>
                  <a:path w="1045" h="938">
                    <a:moveTo>
                      <a:pt x="1019" y="888"/>
                    </a:moveTo>
                    <a:lnTo>
                      <a:pt x="1019" y="888"/>
                    </a:lnTo>
                    <a:lnTo>
                      <a:pt x="988" y="835"/>
                    </a:lnTo>
                    <a:lnTo>
                      <a:pt x="917" y="708"/>
                    </a:lnTo>
                    <a:lnTo>
                      <a:pt x="876" y="633"/>
                    </a:lnTo>
                    <a:lnTo>
                      <a:pt x="836" y="559"/>
                    </a:lnTo>
                    <a:lnTo>
                      <a:pt x="802" y="492"/>
                    </a:lnTo>
                    <a:lnTo>
                      <a:pt x="788" y="462"/>
                    </a:lnTo>
                    <a:lnTo>
                      <a:pt x="777" y="437"/>
                    </a:lnTo>
                    <a:lnTo>
                      <a:pt x="777" y="437"/>
                    </a:lnTo>
                    <a:lnTo>
                      <a:pt x="767" y="415"/>
                    </a:lnTo>
                    <a:lnTo>
                      <a:pt x="758" y="395"/>
                    </a:lnTo>
                    <a:lnTo>
                      <a:pt x="748" y="378"/>
                    </a:lnTo>
                    <a:lnTo>
                      <a:pt x="738" y="361"/>
                    </a:lnTo>
                    <a:lnTo>
                      <a:pt x="726" y="347"/>
                    </a:lnTo>
                    <a:lnTo>
                      <a:pt x="715" y="333"/>
                    </a:lnTo>
                    <a:lnTo>
                      <a:pt x="704" y="321"/>
                    </a:lnTo>
                    <a:lnTo>
                      <a:pt x="693" y="310"/>
                    </a:lnTo>
                    <a:lnTo>
                      <a:pt x="680" y="299"/>
                    </a:lnTo>
                    <a:lnTo>
                      <a:pt x="667" y="290"/>
                    </a:lnTo>
                    <a:lnTo>
                      <a:pt x="640" y="272"/>
                    </a:lnTo>
                    <a:lnTo>
                      <a:pt x="610" y="254"/>
                    </a:lnTo>
                    <a:lnTo>
                      <a:pt x="577" y="236"/>
                    </a:lnTo>
                    <a:lnTo>
                      <a:pt x="577" y="236"/>
                    </a:lnTo>
                    <a:lnTo>
                      <a:pt x="554" y="226"/>
                    </a:lnTo>
                    <a:lnTo>
                      <a:pt x="525" y="212"/>
                    </a:lnTo>
                    <a:lnTo>
                      <a:pt x="448" y="179"/>
                    </a:lnTo>
                    <a:lnTo>
                      <a:pt x="353" y="140"/>
                    </a:lnTo>
                    <a:lnTo>
                      <a:pt x="254" y="100"/>
                    </a:lnTo>
                    <a:lnTo>
                      <a:pt x="76" y="3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58" y="88"/>
                    </a:lnTo>
                    <a:lnTo>
                      <a:pt x="120" y="181"/>
                    </a:lnTo>
                    <a:lnTo>
                      <a:pt x="191" y="290"/>
                    </a:lnTo>
                    <a:lnTo>
                      <a:pt x="263" y="405"/>
                    </a:lnTo>
                    <a:lnTo>
                      <a:pt x="297" y="461"/>
                    </a:lnTo>
                    <a:lnTo>
                      <a:pt x="327" y="514"/>
                    </a:lnTo>
                    <a:lnTo>
                      <a:pt x="354" y="563"/>
                    </a:lnTo>
                    <a:lnTo>
                      <a:pt x="377" y="604"/>
                    </a:lnTo>
                    <a:lnTo>
                      <a:pt x="386" y="623"/>
                    </a:lnTo>
                    <a:lnTo>
                      <a:pt x="392" y="640"/>
                    </a:lnTo>
                    <a:lnTo>
                      <a:pt x="398" y="654"/>
                    </a:lnTo>
                    <a:lnTo>
                      <a:pt x="401" y="666"/>
                    </a:lnTo>
                    <a:lnTo>
                      <a:pt x="401" y="666"/>
                    </a:lnTo>
                    <a:lnTo>
                      <a:pt x="404" y="676"/>
                    </a:lnTo>
                    <a:lnTo>
                      <a:pt x="407" y="687"/>
                    </a:lnTo>
                    <a:lnTo>
                      <a:pt x="412" y="698"/>
                    </a:lnTo>
                    <a:lnTo>
                      <a:pt x="416" y="708"/>
                    </a:lnTo>
                    <a:lnTo>
                      <a:pt x="427" y="727"/>
                    </a:lnTo>
                    <a:lnTo>
                      <a:pt x="441" y="745"/>
                    </a:lnTo>
                    <a:lnTo>
                      <a:pt x="457" y="763"/>
                    </a:lnTo>
                    <a:lnTo>
                      <a:pt x="472" y="779"/>
                    </a:lnTo>
                    <a:lnTo>
                      <a:pt x="490" y="794"/>
                    </a:lnTo>
                    <a:lnTo>
                      <a:pt x="508" y="809"/>
                    </a:lnTo>
                    <a:lnTo>
                      <a:pt x="527" y="822"/>
                    </a:lnTo>
                    <a:lnTo>
                      <a:pt x="545" y="835"/>
                    </a:lnTo>
                    <a:lnTo>
                      <a:pt x="580" y="857"/>
                    </a:lnTo>
                    <a:lnTo>
                      <a:pt x="612" y="875"/>
                    </a:lnTo>
                    <a:lnTo>
                      <a:pt x="635" y="888"/>
                    </a:lnTo>
                    <a:lnTo>
                      <a:pt x="635" y="888"/>
                    </a:lnTo>
                    <a:lnTo>
                      <a:pt x="641" y="891"/>
                    </a:lnTo>
                    <a:lnTo>
                      <a:pt x="648" y="893"/>
                    </a:lnTo>
                    <a:lnTo>
                      <a:pt x="667" y="898"/>
                    </a:lnTo>
                    <a:lnTo>
                      <a:pt x="692" y="903"/>
                    </a:lnTo>
                    <a:lnTo>
                      <a:pt x="720" y="908"/>
                    </a:lnTo>
                    <a:lnTo>
                      <a:pt x="786" y="916"/>
                    </a:lnTo>
                    <a:lnTo>
                      <a:pt x="858" y="924"/>
                    </a:lnTo>
                    <a:lnTo>
                      <a:pt x="928" y="929"/>
                    </a:lnTo>
                    <a:lnTo>
                      <a:pt x="987" y="934"/>
                    </a:lnTo>
                    <a:lnTo>
                      <a:pt x="1045" y="938"/>
                    </a:lnTo>
                    <a:lnTo>
                      <a:pt x="1019" y="88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4D4D4D"/>
                  </a:gs>
                  <a:gs pos="100000">
                    <a:srgbClr val="000000"/>
                  </a:gs>
                </a:gsLst>
                <a:lin ang="54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78" name="Freeform 27">
                <a:extLst>
                  <a:ext uri="{FF2B5EF4-FFF2-40B4-BE49-F238E27FC236}">
                    <a16:creationId xmlns:a16="http://schemas.microsoft.com/office/drawing/2014/main" id="{75FDE962-E4B3-4E91-A833-58983459F5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429" y="3416856"/>
                <a:ext cx="1091142" cy="1265714"/>
              </a:xfrm>
              <a:custGeom>
                <a:avLst/>
                <a:gdLst/>
                <a:ahLst/>
                <a:cxnLst>
                  <a:cxn ang="0">
                    <a:pos x="1019" y="51"/>
                  </a:cxn>
                  <a:cxn ang="0">
                    <a:pos x="917" y="231"/>
                  </a:cxn>
                  <a:cxn ang="0">
                    <a:pos x="836" y="379"/>
                  </a:cxn>
                  <a:cxn ang="0">
                    <a:pos x="788" y="476"/>
                  </a:cxn>
                  <a:cxn ang="0">
                    <a:pos x="777" y="502"/>
                  </a:cxn>
                  <a:cxn ang="0">
                    <a:pos x="758" y="542"/>
                  </a:cxn>
                  <a:cxn ang="0">
                    <a:pos x="738" y="577"/>
                  </a:cxn>
                  <a:cxn ang="0">
                    <a:pos x="715" y="605"/>
                  </a:cxn>
                  <a:cxn ang="0">
                    <a:pos x="693" y="629"/>
                  </a:cxn>
                  <a:cxn ang="0">
                    <a:pos x="667" y="648"/>
                  </a:cxn>
                  <a:cxn ang="0">
                    <a:pos x="610" y="684"/>
                  </a:cxn>
                  <a:cxn ang="0">
                    <a:pos x="577" y="702"/>
                  </a:cxn>
                  <a:cxn ang="0">
                    <a:pos x="525" y="727"/>
                  </a:cxn>
                  <a:cxn ang="0">
                    <a:pos x="353" y="799"/>
                  </a:cxn>
                  <a:cxn ang="0">
                    <a:pos x="76" y="908"/>
                  </a:cxn>
                  <a:cxn ang="0">
                    <a:pos x="0" y="938"/>
                  </a:cxn>
                  <a:cxn ang="0">
                    <a:pos x="120" y="757"/>
                  </a:cxn>
                  <a:cxn ang="0">
                    <a:pos x="263" y="533"/>
                  </a:cxn>
                  <a:cxn ang="0">
                    <a:pos x="327" y="424"/>
                  </a:cxn>
                  <a:cxn ang="0">
                    <a:pos x="377" y="334"/>
                  </a:cxn>
                  <a:cxn ang="0">
                    <a:pos x="392" y="298"/>
                  </a:cxn>
                  <a:cxn ang="0">
                    <a:pos x="401" y="272"/>
                  </a:cxn>
                  <a:cxn ang="0">
                    <a:pos x="404" y="262"/>
                  </a:cxn>
                  <a:cxn ang="0">
                    <a:pos x="412" y="241"/>
                  </a:cxn>
                  <a:cxn ang="0">
                    <a:pos x="427" y="211"/>
                  </a:cxn>
                  <a:cxn ang="0">
                    <a:pos x="457" y="175"/>
                  </a:cxn>
                  <a:cxn ang="0">
                    <a:pos x="490" y="144"/>
                  </a:cxn>
                  <a:cxn ang="0">
                    <a:pos x="527" y="116"/>
                  </a:cxn>
                  <a:cxn ang="0">
                    <a:pos x="580" y="81"/>
                  </a:cxn>
                  <a:cxn ang="0">
                    <a:pos x="635" y="51"/>
                  </a:cxn>
                  <a:cxn ang="0">
                    <a:pos x="641" y="47"/>
                  </a:cxn>
                  <a:cxn ang="0">
                    <a:pos x="667" y="40"/>
                  </a:cxn>
                  <a:cxn ang="0">
                    <a:pos x="720" y="30"/>
                  </a:cxn>
                  <a:cxn ang="0">
                    <a:pos x="858" y="15"/>
                  </a:cxn>
                  <a:cxn ang="0">
                    <a:pos x="987" y="5"/>
                  </a:cxn>
                  <a:cxn ang="0">
                    <a:pos x="1019" y="51"/>
                  </a:cxn>
                </a:cxnLst>
                <a:rect l="0" t="0" r="r" b="b"/>
                <a:pathLst>
                  <a:path w="1045" h="938">
                    <a:moveTo>
                      <a:pt x="1019" y="51"/>
                    </a:moveTo>
                    <a:lnTo>
                      <a:pt x="1019" y="51"/>
                    </a:lnTo>
                    <a:lnTo>
                      <a:pt x="988" y="103"/>
                    </a:lnTo>
                    <a:lnTo>
                      <a:pt x="917" y="231"/>
                    </a:lnTo>
                    <a:lnTo>
                      <a:pt x="876" y="305"/>
                    </a:lnTo>
                    <a:lnTo>
                      <a:pt x="836" y="379"/>
                    </a:lnTo>
                    <a:lnTo>
                      <a:pt x="802" y="447"/>
                    </a:lnTo>
                    <a:lnTo>
                      <a:pt x="788" y="476"/>
                    </a:lnTo>
                    <a:lnTo>
                      <a:pt x="777" y="502"/>
                    </a:lnTo>
                    <a:lnTo>
                      <a:pt x="777" y="502"/>
                    </a:lnTo>
                    <a:lnTo>
                      <a:pt x="767" y="523"/>
                    </a:lnTo>
                    <a:lnTo>
                      <a:pt x="758" y="542"/>
                    </a:lnTo>
                    <a:lnTo>
                      <a:pt x="748" y="560"/>
                    </a:lnTo>
                    <a:lnTo>
                      <a:pt x="738" y="577"/>
                    </a:lnTo>
                    <a:lnTo>
                      <a:pt x="726" y="592"/>
                    </a:lnTo>
                    <a:lnTo>
                      <a:pt x="715" y="605"/>
                    </a:lnTo>
                    <a:lnTo>
                      <a:pt x="704" y="617"/>
                    </a:lnTo>
                    <a:lnTo>
                      <a:pt x="693" y="629"/>
                    </a:lnTo>
                    <a:lnTo>
                      <a:pt x="680" y="639"/>
                    </a:lnTo>
                    <a:lnTo>
                      <a:pt x="667" y="648"/>
                    </a:lnTo>
                    <a:lnTo>
                      <a:pt x="640" y="666"/>
                    </a:lnTo>
                    <a:lnTo>
                      <a:pt x="610" y="684"/>
                    </a:lnTo>
                    <a:lnTo>
                      <a:pt x="577" y="702"/>
                    </a:lnTo>
                    <a:lnTo>
                      <a:pt x="577" y="702"/>
                    </a:lnTo>
                    <a:lnTo>
                      <a:pt x="554" y="712"/>
                    </a:lnTo>
                    <a:lnTo>
                      <a:pt x="525" y="727"/>
                    </a:lnTo>
                    <a:lnTo>
                      <a:pt x="448" y="759"/>
                    </a:lnTo>
                    <a:lnTo>
                      <a:pt x="353" y="799"/>
                    </a:lnTo>
                    <a:lnTo>
                      <a:pt x="254" y="838"/>
                    </a:lnTo>
                    <a:lnTo>
                      <a:pt x="76" y="908"/>
                    </a:lnTo>
                    <a:lnTo>
                      <a:pt x="0" y="938"/>
                    </a:lnTo>
                    <a:lnTo>
                      <a:pt x="0" y="938"/>
                    </a:lnTo>
                    <a:lnTo>
                      <a:pt x="58" y="850"/>
                    </a:lnTo>
                    <a:lnTo>
                      <a:pt x="120" y="757"/>
                    </a:lnTo>
                    <a:lnTo>
                      <a:pt x="191" y="648"/>
                    </a:lnTo>
                    <a:lnTo>
                      <a:pt x="263" y="533"/>
                    </a:lnTo>
                    <a:lnTo>
                      <a:pt x="297" y="477"/>
                    </a:lnTo>
                    <a:lnTo>
                      <a:pt x="327" y="424"/>
                    </a:lnTo>
                    <a:lnTo>
                      <a:pt x="354" y="376"/>
                    </a:lnTo>
                    <a:lnTo>
                      <a:pt x="377" y="334"/>
                    </a:lnTo>
                    <a:lnTo>
                      <a:pt x="386" y="315"/>
                    </a:lnTo>
                    <a:lnTo>
                      <a:pt x="392" y="298"/>
                    </a:lnTo>
                    <a:lnTo>
                      <a:pt x="398" y="285"/>
                    </a:lnTo>
                    <a:lnTo>
                      <a:pt x="401" y="272"/>
                    </a:lnTo>
                    <a:lnTo>
                      <a:pt x="401" y="272"/>
                    </a:lnTo>
                    <a:lnTo>
                      <a:pt x="404" y="262"/>
                    </a:lnTo>
                    <a:lnTo>
                      <a:pt x="407" y="251"/>
                    </a:lnTo>
                    <a:lnTo>
                      <a:pt x="412" y="241"/>
                    </a:lnTo>
                    <a:lnTo>
                      <a:pt x="416" y="231"/>
                    </a:lnTo>
                    <a:lnTo>
                      <a:pt x="427" y="211"/>
                    </a:lnTo>
                    <a:lnTo>
                      <a:pt x="441" y="193"/>
                    </a:lnTo>
                    <a:lnTo>
                      <a:pt x="457" y="175"/>
                    </a:lnTo>
                    <a:lnTo>
                      <a:pt x="472" y="160"/>
                    </a:lnTo>
                    <a:lnTo>
                      <a:pt x="490" y="144"/>
                    </a:lnTo>
                    <a:lnTo>
                      <a:pt x="508" y="129"/>
                    </a:lnTo>
                    <a:lnTo>
                      <a:pt x="527" y="116"/>
                    </a:lnTo>
                    <a:lnTo>
                      <a:pt x="545" y="103"/>
                    </a:lnTo>
                    <a:lnTo>
                      <a:pt x="580" y="81"/>
                    </a:lnTo>
                    <a:lnTo>
                      <a:pt x="612" y="63"/>
                    </a:lnTo>
                    <a:lnTo>
                      <a:pt x="635" y="51"/>
                    </a:lnTo>
                    <a:lnTo>
                      <a:pt x="635" y="51"/>
                    </a:lnTo>
                    <a:lnTo>
                      <a:pt x="641" y="47"/>
                    </a:lnTo>
                    <a:lnTo>
                      <a:pt x="648" y="45"/>
                    </a:lnTo>
                    <a:lnTo>
                      <a:pt x="667" y="40"/>
                    </a:lnTo>
                    <a:lnTo>
                      <a:pt x="692" y="35"/>
                    </a:lnTo>
                    <a:lnTo>
                      <a:pt x="720" y="30"/>
                    </a:lnTo>
                    <a:lnTo>
                      <a:pt x="786" y="22"/>
                    </a:lnTo>
                    <a:lnTo>
                      <a:pt x="858" y="15"/>
                    </a:lnTo>
                    <a:lnTo>
                      <a:pt x="928" y="9"/>
                    </a:lnTo>
                    <a:lnTo>
                      <a:pt x="987" y="5"/>
                    </a:lnTo>
                    <a:lnTo>
                      <a:pt x="1045" y="0"/>
                    </a:lnTo>
                    <a:lnTo>
                      <a:pt x="1019" y="5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4D4D4D"/>
                  </a:gs>
                  <a:gs pos="100000">
                    <a:srgbClr val="000000"/>
                  </a:gs>
                </a:gsLst>
                <a:lin ang="54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F37210D-EE77-4FCB-A35A-97BC76B03D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563520" y="1914289"/>
              <a:ext cx="1177536" cy="2342261"/>
            </a:xfrm>
            <a:custGeom>
              <a:avLst/>
              <a:gdLst/>
              <a:ahLst/>
              <a:cxnLst>
                <a:cxn ang="0">
                  <a:pos x="2300" y="1434"/>
                </a:cxn>
                <a:cxn ang="0">
                  <a:pos x="2194" y="1203"/>
                </a:cxn>
                <a:cxn ang="0">
                  <a:pos x="2064" y="997"/>
                </a:cxn>
                <a:cxn ang="0">
                  <a:pos x="1916" y="817"/>
                </a:cxn>
                <a:cxn ang="0">
                  <a:pos x="1751" y="657"/>
                </a:cxn>
                <a:cxn ang="0">
                  <a:pos x="1577" y="521"/>
                </a:cxn>
                <a:cxn ang="0">
                  <a:pos x="1397" y="404"/>
                </a:cxn>
                <a:cxn ang="0">
                  <a:pos x="1215" y="305"/>
                </a:cxn>
                <a:cxn ang="0">
                  <a:pos x="1035" y="224"/>
                </a:cxn>
                <a:cxn ang="0">
                  <a:pos x="780" y="129"/>
                </a:cxn>
                <a:cxn ang="0">
                  <a:pos x="491" y="50"/>
                </a:cxn>
                <a:cxn ang="0">
                  <a:pos x="292" y="11"/>
                </a:cxn>
                <a:cxn ang="0">
                  <a:pos x="208" y="39"/>
                </a:cxn>
                <a:cxn ang="0">
                  <a:pos x="129" y="415"/>
                </a:cxn>
                <a:cxn ang="0">
                  <a:pos x="51" y="889"/>
                </a:cxn>
                <a:cxn ang="0">
                  <a:pos x="15" y="1211"/>
                </a:cxn>
                <a:cxn ang="0">
                  <a:pos x="1" y="1461"/>
                </a:cxn>
                <a:cxn ang="0">
                  <a:pos x="2" y="1581"/>
                </a:cxn>
                <a:cxn ang="0">
                  <a:pos x="16" y="1709"/>
                </a:cxn>
                <a:cxn ang="0">
                  <a:pos x="58" y="1915"/>
                </a:cxn>
                <a:cxn ang="0">
                  <a:pos x="145" y="2204"/>
                </a:cxn>
                <a:cxn ang="0">
                  <a:pos x="256" y="2491"/>
                </a:cxn>
                <a:cxn ang="0">
                  <a:pos x="372" y="2758"/>
                </a:cxn>
                <a:cxn ang="0">
                  <a:pos x="570" y="3157"/>
                </a:cxn>
                <a:cxn ang="0">
                  <a:pos x="649" y="3251"/>
                </a:cxn>
                <a:cxn ang="0">
                  <a:pos x="990" y="3038"/>
                </a:cxn>
                <a:cxn ang="0">
                  <a:pos x="1301" y="2826"/>
                </a:cxn>
                <a:cxn ang="0">
                  <a:pos x="1637" y="2570"/>
                </a:cxn>
                <a:cxn ang="0">
                  <a:pos x="1880" y="2364"/>
                </a:cxn>
                <a:cxn ang="0">
                  <a:pos x="2025" y="2222"/>
                </a:cxn>
                <a:cxn ang="0">
                  <a:pos x="2150" y="2080"/>
                </a:cxn>
                <a:cxn ang="0">
                  <a:pos x="2251" y="1941"/>
                </a:cxn>
                <a:cxn ang="0">
                  <a:pos x="2321" y="1806"/>
                </a:cxn>
                <a:cxn ang="0">
                  <a:pos x="2353" y="1679"/>
                </a:cxn>
                <a:cxn ang="0">
                  <a:pos x="2353" y="1618"/>
                </a:cxn>
                <a:cxn ang="0">
                  <a:pos x="2342" y="1560"/>
                </a:cxn>
                <a:cxn ang="0">
                  <a:pos x="709" y="860"/>
                </a:cxn>
                <a:cxn ang="0">
                  <a:pos x="617" y="832"/>
                </a:cxn>
                <a:cxn ang="0">
                  <a:pos x="545" y="773"/>
                </a:cxn>
                <a:cxn ang="0">
                  <a:pos x="501" y="691"/>
                </a:cxn>
                <a:cxn ang="0">
                  <a:pos x="490" y="619"/>
                </a:cxn>
                <a:cxn ang="0">
                  <a:pos x="499" y="508"/>
                </a:cxn>
                <a:cxn ang="0">
                  <a:pos x="518" y="463"/>
                </a:cxn>
                <a:cxn ang="0">
                  <a:pos x="544" y="434"/>
                </a:cxn>
                <a:cxn ang="0">
                  <a:pos x="583" y="409"/>
                </a:cxn>
                <a:cxn ang="0">
                  <a:pos x="639" y="391"/>
                </a:cxn>
                <a:cxn ang="0">
                  <a:pos x="733" y="376"/>
                </a:cxn>
                <a:cxn ang="0">
                  <a:pos x="784" y="380"/>
                </a:cxn>
                <a:cxn ang="0">
                  <a:pos x="836" y="396"/>
                </a:cxn>
                <a:cxn ang="0">
                  <a:pos x="911" y="438"/>
                </a:cxn>
                <a:cxn ang="0">
                  <a:pos x="992" y="522"/>
                </a:cxn>
                <a:cxn ang="0">
                  <a:pos x="1018" y="569"/>
                </a:cxn>
                <a:cxn ang="0">
                  <a:pos x="1032" y="620"/>
                </a:cxn>
                <a:cxn ang="0">
                  <a:pos x="1034" y="657"/>
                </a:cxn>
                <a:cxn ang="0">
                  <a:pos x="1023" y="704"/>
                </a:cxn>
                <a:cxn ang="0">
                  <a:pos x="999" y="745"/>
                </a:cxn>
                <a:cxn ang="0">
                  <a:pos x="955" y="789"/>
                </a:cxn>
                <a:cxn ang="0">
                  <a:pos x="862" y="839"/>
                </a:cxn>
                <a:cxn ang="0">
                  <a:pos x="758" y="861"/>
                </a:cxn>
              </a:cxnLst>
              <a:rect l="0" t="0" r="r" b="b"/>
              <a:pathLst>
                <a:path w="2354" h="3264">
                  <a:moveTo>
                    <a:pt x="2342" y="1560"/>
                  </a:moveTo>
                  <a:lnTo>
                    <a:pt x="2342" y="1560"/>
                  </a:lnTo>
                  <a:lnTo>
                    <a:pt x="2322" y="1496"/>
                  </a:lnTo>
                  <a:lnTo>
                    <a:pt x="2300" y="1434"/>
                  </a:lnTo>
                  <a:lnTo>
                    <a:pt x="2275" y="1373"/>
                  </a:lnTo>
                  <a:lnTo>
                    <a:pt x="2250" y="1315"/>
                  </a:lnTo>
                  <a:lnTo>
                    <a:pt x="2222" y="1258"/>
                  </a:lnTo>
                  <a:lnTo>
                    <a:pt x="2194" y="1203"/>
                  </a:lnTo>
                  <a:lnTo>
                    <a:pt x="2163" y="1148"/>
                  </a:lnTo>
                  <a:lnTo>
                    <a:pt x="2132" y="1096"/>
                  </a:lnTo>
                  <a:lnTo>
                    <a:pt x="2098" y="1047"/>
                  </a:lnTo>
                  <a:lnTo>
                    <a:pt x="2064" y="997"/>
                  </a:lnTo>
                  <a:lnTo>
                    <a:pt x="2028" y="950"/>
                  </a:lnTo>
                  <a:lnTo>
                    <a:pt x="1992" y="903"/>
                  </a:lnTo>
                  <a:lnTo>
                    <a:pt x="1954" y="859"/>
                  </a:lnTo>
                  <a:lnTo>
                    <a:pt x="1916" y="817"/>
                  </a:lnTo>
                  <a:lnTo>
                    <a:pt x="1876" y="774"/>
                  </a:lnTo>
                  <a:lnTo>
                    <a:pt x="1835" y="734"/>
                  </a:lnTo>
                  <a:lnTo>
                    <a:pt x="1794" y="696"/>
                  </a:lnTo>
                  <a:lnTo>
                    <a:pt x="1751" y="657"/>
                  </a:lnTo>
                  <a:lnTo>
                    <a:pt x="1709" y="621"/>
                  </a:lnTo>
                  <a:lnTo>
                    <a:pt x="1666" y="586"/>
                  </a:lnTo>
                  <a:lnTo>
                    <a:pt x="1622" y="554"/>
                  </a:lnTo>
                  <a:lnTo>
                    <a:pt x="1577" y="521"/>
                  </a:lnTo>
                  <a:lnTo>
                    <a:pt x="1533" y="490"/>
                  </a:lnTo>
                  <a:lnTo>
                    <a:pt x="1487" y="460"/>
                  </a:lnTo>
                  <a:lnTo>
                    <a:pt x="1442" y="432"/>
                  </a:lnTo>
                  <a:lnTo>
                    <a:pt x="1397" y="404"/>
                  </a:lnTo>
                  <a:lnTo>
                    <a:pt x="1352" y="378"/>
                  </a:lnTo>
                  <a:lnTo>
                    <a:pt x="1306" y="352"/>
                  </a:lnTo>
                  <a:lnTo>
                    <a:pt x="1260" y="329"/>
                  </a:lnTo>
                  <a:lnTo>
                    <a:pt x="1215" y="305"/>
                  </a:lnTo>
                  <a:lnTo>
                    <a:pt x="1169" y="283"/>
                  </a:lnTo>
                  <a:lnTo>
                    <a:pt x="1124" y="263"/>
                  </a:lnTo>
                  <a:lnTo>
                    <a:pt x="1079" y="243"/>
                  </a:lnTo>
                  <a:lnTo>
                    <a:pt x="1035" y="224"/>
                  </a:lnTo>
                  <a:lnTo>
                    <a:pt x="991" y="206"/>
                  </a:lnTo>
                  <a:lnTo>
                    <a:pt x="947" y="189"/>
                  </a:lnTo>
                  <a:lnTo>
                    <a:pt x="862" y="158"/>
                  </a:lnTo>
                  <a:lnTo>
                    <a:pt x="780" y="129"/>
                  </a:lnTo>
                  <a:lnTo>
                    <a:pt x="701" y="105"/>
                  </a:lnTo>
                  <a:lnTo>
                    <a:pt x="627" y="84"/>
                  </a:lnTo>
                  <a:lnTo>
                    <a:pt x="556" y="66"/>
                  </a:lnTo>
                  <a:lnTo>
                    <a:pt x="491" y="50"/>
                  </a:lnTo>
                  <a:lnTo>
                    <a:pt x="432" y="36"/>
                  </a:lnTo>
                  <a:lnTo>
                    <a:pt x="378" y="25"/>
                  </a:lnTo>
                  <a:lnTo>
                    <a:pt x="331" y="17"/>
                  </a:lnTo>
                  <a:lnTo>
                    <a:pt x="292" y="11"/>
                  </a:lnTo>
                  <a:lnTo>
                    <a:pt x="237" y="2"/>
                  </a:lnTo>
                  <a:lnTo>
                    <a:pt x="217" y="0"/>
                  </a:lnTo>
                  <a:lnTo>
                    <a:pt x="217" y="0"/>
                  </a:lnTo>
                  <a:lnTo>
                    <a:pt x="208" y="39"/>
                  </a:lnTo>
                  <a:lnTo>
                    <a:pt x="184" y="148"/>
                  </a:lnTo>
                  <a:lnTo>
                    <a:pt x="167" y="226"/>
                  </a:lnTo>
                  <a:lnTo>
                    <a:pt x="149" y="315"/>
                  </a:lnTo>
                  <a:lnTo>
                    <a:pt x="129" y="415"/>
                  </a:lnTo>
                  <a:lnTo>
                    <a:pt x="109" y="524"/>
                  </a:lnTo>
                  <a:lnTo>
                    <a:pt x="88" y="640"/>
                  </a:lnTo>
                  <a:lnTo>
                    <a:pt x="69" y="762"/>
                  </a:lnTo>
                  <a:lnTo>
                    <a:pt x="51" y="889"/>
                  </a:lnTo>
                  <a:lnTo>
                    <a:pt x="34" y="1018"/>
                  </a:lnTo>
                  <a:lnTo>
                    <a:pt x="27" y="1082"/>
                  </a:lnTo>
                  <a:lnTo>
                    <a:pt x="20" y="1146"/>
                  </a:lnTo>
                  <a:lnTo>
                    <a:pt x="15" y="1211"/>
                  </a:lnTo>
                  <a:lnTo>
                    <a:pt x="10" y="1275"/>
                  </a:lnTo>
                  <a:lnTo>
                    <a:pt x="5" y="1337"/>
                  </a:lnTo>
                  <a:lnTo>
                    <a:pt x="2" y="1400"/>
                  </a:lnTo>
                  <a:lnTo>
                    <a:pt x="1" y="1461"/>
                  </a:lnTo>
                  <a:lnTo>
                    <a:pt x="0" y="1521"/>
                  </a:lnTo>
                  <a:lnTo>
                    <a:pt x="0" y="1521"/>
                  </a:lnTo>
                  <a:lnTo>
                    <a:pt x="1" y="1550"/>
                  </a:lnTo>
                  <a:lnTo>
                    <a:pt x="2" y="1581"/>
                  </a:lnTo>
                  <a:lnTo>
                    <a:pt x="4" y="1612"/>
                  </a:lnTo>
                  <a:lnTo>
                    <a:pt x="7" y="1644"/>
                  </a:lnTo>
                  <a:lnTo>
                    <a:pt x="11" y="1677"/>
                  </a:lnTo>
                  <a:lnTo>
                    <a:pt x="16" y="1709"/>
                  </a:lnTo>
                  <a:lnTo>
                    <a:pt x="21" y="1742"/>
                  </a:lnTo>
                  <a:lnTo>
                    <a:pt x="28" y="1776"/>
                  </a:lnTo>
                  <a:lnTo>
                    <a:pt x="41" y="1845"/>
                  </a:lnTo>
                  <a:lnTo>
                    <a:pt x="58" y="1915"/>
                  </a:lnTo>
                  <a:lnTo>
                    <a:pt x="77" y="1986"/>
                  </a:lnTo>
                  <a:lnTo>
                    <a:pt x="99" y="2058"/>
                  </a:lnTo>
                  <a:lnTo>
                    <a:pt x="121" y="2131"/>
                  </a:lnTo>
                  <a:lnTo>
                    <a:pt x="145" y="2204"/>
                  </a:lnTo>
                  <a:lnTo>
                    <a:pt x="172" y="2277"/>
                  </a:lnTo>
                  <a:lnTo>
                    <a:pt x="198" y="2349"/>
                  </a:lnTo>
                  <a:lnTo>
                    <a:pt x="227" y="2421"/>
                  </a:lnTo>
                  <a:lnTo>
                    <a:pt x="256" y="2491"/>
                  </a:lnTo>
                  <a:lnTo>
                    <a:pt x="284" y="2561"/>
                  </a:lnTo>
                  <a:lnTo>
                    <a:pt x="314" y="2629"/>
                  </a:lnTo>
                  <a:lnTo>
                    <a:pt x="344" y="2695"/>
                  </a:lnTo>
                  <a:lnTo>
                    <a:pt x="372" y="2758"/>
                  </a:lnTo>
                  <a:lnTo>
                    <a:pt x="430" y="2878"/>
                  </a:lnTo>
                  <a:lnTo>
                    <a:pt x="483" y="2986"/>
                  </a:lnTo>
                  <a:lnTo>
                    <a:pt x="529" y="3081"/>
                  </a:lnTo>
                  <a:lnTo>
                    <a:pt x="570" y="3157"/>
                  </a:lnTo>
                  <a:lnTo>
                    <a:pt x="600" y="3215"/>
                  </a:lnTo>
                  <a:lnTo>
                    <a:pt x="628" y="3264"/>
                  </a:lnTo>
                  <a:lnTo>
                    <a:pt x="628" y="3264"/>
                  </a:lnTo>
                  <a:lnTo>
                    <a:pt x="649" y="3251"/>
                  </a:lnTo>
                  <a:lnTo>
                    <a:pt x="709" y="3215"/>
                  </a:lnTo>
                  <a:lnTo>
                    <a:pt x="802" y="3159"/>
                  </a:lnTo>
                  <a:lnTo>
                    <a:pt x="921" y="3083"/>
                  </a:lnTo>
                  <a:lnTo>
                    <a:pt x="990" y="3038"/>
                  </a:lnTo>
                  <a:lnTo>
                    <a:pt x="1062" y="2990"/>
                  </a:lnTo>
                  <a:lnTo>
                    <a:pt x="1138" y="2938"/>
                  </a:lnTo>
                  <a:lnTo>
                    <a:pt x="1218" y="2883"/>
                  </a:lnTo>
                  <a:lnTo>
                    <a:pt x="1301" y="2826"/>
                  </a:lnTo>
                  <a:lnTo>
                    <a:pt x="1383" y="2766"/>
                  </a:lnTo>
                  <a:lnTo>
                    <a:pt x="1468" y="2702"/>
                  </a:lnTo>
                  <a:lnTo>
                    <a:pt x="1553" y="2637"/>
                  </a:lnTo>
                  <a:lnTo>
                    <a:pt x="1637" y="2570"/>
                  </a:lnTo>
                  <a:lnTo>
                    <a:pt x="1721" y="2503"/>
                  </a:lnTo>
                  <a:lnTo>
                    <a:pt x="1801" y="2434"/>
                  </a:lnTo>
                  <a:lnTo>
                    <a:pt x="1841" y="2399"/>
                  </a:lnTo>
                  <a:lnTo>
                    <a:pt x="1880" y="2364"/>
                  </a:lnTo>
                  <a:lnTo>
                    <a:pt x="1917" y="2328"/>
                  </a:lnTo>
                  <a:lnTo>
                    <a:pt x="1954" y="2293"/>
                  </a:lnTo>
                  <a:lnTo>
                    <a:pt x="1990" y="2258"/>
                  </a:lnTo>
                  <a:lnTo>
                    <a:pt x="2025" y="2222"/>
                  </a:lnTo>
                  <a:lnTo>
                    <a:pt x="2058" y="2187"/>
                  </a:lnTo>
                  <a:lnTo>
                    <a:pt x="2091" y="2151"/>
                  </a:lnTo>
                  <a:lnTo>
                    <a:pt x="2122" y="2116"/>
                  </a:lnTo>
                  <a:lnTo>
                    <a:pt x="2150" y="2080"/>
                  </a:lnTo>
                  <a:lnTo>
                    <a:pt x="2179" y="2045"/>
                  </a:lnTo>
                  <a:lnTo>
                    <a:pt x="2204" y="2010"/>
                  </a:lnTo>
                  <a:lnTo>
                    <a:pt x="2229" y="1975"/>
                  </a:lnTo>
                  <a:lnTo>
                    <a:pt x="2251" y="1941"/>
                  </a:lnTo>
                  <a:lnTo>
                    <a:pt x="2272" y="1907"/>
                  </a:lnTo>
                  <a:lnTo>
                    <a:pt x="2290" y="1873"/>
                  </a:lnTo>
                  <a:lnTo>
                    <a:pt x="2306" y="1839"/>
                  </a:lnTo>
                  <a:lnTo>
                    <a:pt x="2321" y="1806"/>
                  </a:lnTo>
                  <a:lnTo>
                    <a:pt x="2333" y="1773"/>
                  </a:lnTo>
                  <a:lnTo>
                    <a:pt x="2341" y="1741"/>
                  </a:lnTo>
                  <a:lnTo>
                    <a:pt x="2349" y="1709"/>
                  </a:lnTo>
                  <a:lnTo>
                    <a:pt x="2353" y="1679"/>
                  </a:lnTo>
                  <a:lnTo>
                    <a:pt x="2354" y="1663"/>
                  </a:lnTo>
                  <a:lnTo>
                    <a:pt x="2354" y="1648"/>
                  </a:lnTo>
                  <a:lnTo>
                    <a:pt x="2354" y="1633"/>
                  </a:lnTo>
                  <a:lnTo>
                    <a:pt x="2353" y="1618"/>
                  </a:lnTo>
                  <a:lnTo>
                    <a:pt x="2352" y="1603"/>
                  </a:lnTo>
                  <a:lnTo>
                    <a:pt x="2350" y="1589"/>
                  </a:lnTo>
                  <a:lnTo>
                    <a:pt x="2347" y="1574"/>
                  </a:lnTo>
                  <a:lnTo>
                    <a:pt x="2342" y="1560"/>
                  </a:lnTo>
                  <a:lnTo>
                    <a:pt x="2342" y="1560"/>
                  </a:lnTo>
                  <a:close/>
                  <a:moveTo>
                    <a:pt x="733" y="862"/>
                  </a:moveTo>
                  <a:lnTo>
                    <a:pt x="733" y="862"/>
                  </a:lnTo>
                  <a:lnTo>
                    <a:pt x="709" y="860"/>
                  </a:lnTo>
                  <a:lnTo>
                    <a:pt x="684" y="857"/>
                  </a:lnTo>
                  <a:lnTo>
                    <a:pt x="661" y="850"/>
                  </a:lnTo>
                  <a:lnTo>
                    <a:pt x="639" y="843"/>
                  </a:lnTo>
                  <a:lnTo>
                    <a:pt x="617" y="832"/>
                  </a:lnTo>
                  <a:lnTo>
                    <a:pt x="597" y="821"/>
                  </a:lnTo>
                  <a:lnTo>
                    <a:pt x="578" y="806"/>
                  </a:lnTo>
                  <a:lnTo>
                    <a:pt x="561" y="791"/>
                  </a:lnTo>
                  <a:lnTo>
                    <a:pt x="545" y="773"/>
                  </a:lnTo>
                  <a:lnTo>
                    <a:pt x="531" y="755"/>
                  </a:lnTo>
                  <a:lnTo>
                    <a:pt x="520" y="735"/>
                  </a:lnTo>
                  <a:lnTo>
                    <a:pt x="509" y="714"/>
                  </a:lnTo>
                  <a:lnTo>
                    <a:pt x="501" y="691"/>
                  </a:lnTo>
                  <a:lnTo>
                    <a:pt x="495" y="668"/>
                  </a:lnTo>
                  <a:lnTo>
                    <a:pt x="491" y="644"/>
                  </a:lnTo>
                  <a:lnTo>
                    <a:pt x="490" y="619"/>
                  </a:lnTo>
                  <a:lnTo>
                    <a:pt x="490" y="619"/>
                  </a:lnTo>
                  <a:lnTo>
                    <a:pt x="491" y="572"/>
                  </a:lnTo>
                  <a:lnTo>
                    <a:pt x="492" y="548"/>
                  </a:lnTo>
                  <a:lnTo>
                    <a:pt x="495" y="527"/>
                  </a:lnTo>
                  <a:lnTo>
                    <a:pt x="499" y="508"/>
                  </a:lnTo>
                  <a:lnTo>
                    <a:pt x="505" y="489"/>
                  </a:lnTo>
                  <a:lnTo>
                    <a:pt x="508" y="479"/>
                  </a:lnTo>
                  <a:lnTo>
                    <a:pt x="512" y="471"/>
                  </a:lnTo>
                  <a:lnTo>
                    <a:pt x="518" y="463"/>
                  </a:lnTo>
                  <a:lnTo>
                    <a:pt x="523" y="455"/>
                  </a:lnTo>
                  <a:lnTo>
                    <a:pt x="529" y="448"/>
                  </a:lnTo>
                  <a:lnTo>
                    <a:pt x="536" y="440"/>
                  </a:lnTo>
                  <a:lnTo>
                    <a:pt x="544" y="434"/>
                  </a:lnTo>
                  <a:lnTo>
                    <a:pt x="553" y="426"/>
                  </a:lnTo>
                  <a:lnTo>
                    <a:pt x="562" y="421"/>
                  </a:lnTo>
                  <a:lnTo>
                    <a:pt x="572" y="415"/>
                  </a:lnTo>
                  <a:lnTo>
                    <a:pt x="583" y="409"/>
                  </a:lnTo>
                  <a:lnTo>
                    <a:pt x="595" y="404"/>
                  </a:lnTo>
                  <a:lnTo>
                    <a:pt x="609" y="399"/>
                  </a:lnTo>
                  <a:lnTo>
                    <a:pt x="623" y="394"/>
                  </a:lnTo>
                  <a:lnTo>
                    <a:pt x="639" y="391"/>
                  </a:lnTo>
                  <a:lnTo>
                    <a:pt x="655" y="387"/>
                  </a:lnTo>
                  <a:lnTo>
                    <a:pt x="692" y="381"/>
                  </a:lnTo>
                  <a:lnTo>
                    <a:pt x="733" y="376"/>
                  </a:lnTo>
                  <a:lnTo>
                    <a:pt x="733" y="376"/>
                  </a:lnTo>
                  <a:lnTo>
                    <a:pt x="746" y="376"/>
                  </a:lnTo>
                  <a:lnTo>
                    <a:pt x="758" y="376"/>
                  </a:lnTo>
                  <a:lnTo>
                    <a:pt x="771" y="378"/>
                  </a:lnTo>
                  <a:lnTo>
                    <a:pt x="784" y="380"/>
                  </a:lnTo>
                  <a:lnTo>
                    <a:pt x="798" y="382"/>
                  </a:lnTo>
                  <a:lnTo>
                    <a:pt x="810" y="386"/>
                  </a:lnTo>
                  <a:lnTo>
                    <a:pt x="823" y="390"/>
                  </a:lnTo>
                  <a:lnTo>
                    <a:pt x="836" y="396"/>
                  </a:lnTo>
                  <a:lnTo>
                    <a:pt x="850" y="401"/>
                  </a:lnTo>
                  <a:lnTo>
                    <a:pt x="862" y="407"/>
                  </a:lnTo>
                  <a:lnTo>
                    <a:pt x="887" y="421"/>
                  </a:lnTo>
                  <a:lnTo>
                    <a:pt x="911" y="438"/>
                  </a:lnTo>
                  <a:lnTo>
                    <a:pt x="934" y="457"/>
                  </a:lnTo>
                  <a:lnTo>
                    <a:pt x="955" y="477"/>
                  </a:lnTo>
                  <a:lnTo>
                    <a:pt x="974" y="498"/>
                  </a:lnTo>
                  <a:lnTo>
                    <a:pt x="992" y="522"/>
                  </a:lnTo>
                  <a:lnTo>
                    <a:pt x="999" y="533"/>
                  </a:lnTo>
                  <a:lnTo>
                    <a:pt x="1007" y="545"/>
                  </a:lnTo>
                  <a:lnTo>
                    <a:pt x="1013" y="558"/>
                  </a:lnTo>
                  <a:lnTo>
                    <a:pt x="1018" y="569"/>
                  </a:lnTo>
                  <a:lnTo>
                    <a:pt x="1023" y="582"/>
                  </a:lnTo>
                  <a:lnTo>
                    <a:pt x="1027" y="595"/>
                  </a:lnTo>
                  <a:lnTo>
                    <a:pt x="1030" y="608"/>
                  </a:lnTo>
                  <a:lnTo>
                    <a:pt x="1032" y="620"/>
                  </a:lnTo>
                  <a:lnTo>
                    <a:pt x="1034" y="633"/>
                  </a:lnTo>
                  <a:lnTo>
                    <a:pt x="1034" y="646"/>
                  </a:lnTo>
                  <a:lnTo>
                    <a:pt x="1034" y="646"/>
                  </a:lnTo>
                  <a:lnTo>
                    <a:pt x="1034" y="657"/>
                  </a:lnTo>
                  <a:lnTo>
                    <a:pt x="1032" y="670"/>
                  </a:lnTo>
                  <a:lnTo>
                    <a:pt x="1030" y="682"/>
                  </a:lnTo>
                  <a:lnTo>
                    <a:pt x="1027" y="694"/>
                  </a:lnTo>
                  <a:lnTo>
                    <a:pt x="1023" y="704"/>
                  </a:lnTo>
                  <a:lnTo>
                    <a:pt x="1018" y="715"/>
                  </a:lnTo>
                  <a:lnTo>
                    <a:pt x="1013" y="725"/>
                  </a:lnTo>
                  <a:lnTo>
                    <a:pt x="1007" y="736"/>
                  </a:lnTo>
                  <a:lnTo>
                    <a:pt x="999" y="745"/>
                  </a:lnTo>
                  <a:lnTo>
                    <a:pt x="992" y="755"/>
                  </a:lnTo>
                  <a:lnTo>
                    <a:pt x="983" y="764"/>
                  </a:lnTo>
                  <a:lnTo>
                    <a:pt x="975" y="773"/>
                  </a:lnTo>
                  <a:lnTo>
                    <a:pt x="955" y="789"/>
                  </a:lnTo>
                  <a:lnTo>
                    <a:pt x="934" y="804"/>
                  </a:lnTo>
                  <a:lnTo>
                    <a:pt x="911" y="817"/>
                  </a:lnTo>
                  <a:lnTo>
                    <a:pt x="887" y="828"/>
                  </a:lnTo>
                  <a:lnTo>
                    <a:pt x="862" y="839"/>
                  </a:lnTo>
                  <a:lnTo>
                    <a:pt x="837" y="846"/>
                  </a:lnTo>
                  <a:lnTo>
                    <a:pt x="810" y="854"/>
                  </a:lnTo>
                  <a:lnTo>
                    <a:pt x="784" y="858"/>
                  </a:lnTo>
                  <a:lnTo>
                    <a:pt x="758" y="861"/>
                  </a:lnTo>
                  <a:lnTo>
                    <a:pt x="733" y="862"/>
                  </a:lnTo>
                  <a:lnTo>
                    <a:pt x="733" y="86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4D4D4D"/>
                </a:gs>
                <a:gs pos="100000">
                  <a:srgbClr val="000000"/>
                </a:gs>
              </a:gsLst>
              <a:lin ang="5400000" scaled="0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2" name="Rectangle 70">
              <a:extLst>
                <a:ext uri="{FF2B5EF4-FFF2-40B4-BE49-F238E27FC236}">
                  <a16:creationId xmlns:a16="http://schemas.microsoft.com/office/drawing/2014/main" id="{99011513-3711-4BD2-ABBC-2795437027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4259" y="899336"/>
              <a:ext cx="1599617" cy="3048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13" name="Straight Connector 22">
              <a:extLst>
                <a:ext uri="{FF2B5EF4-FFF2-40B4-BE49-F238E27FC236}">
                  <a16:creationId xmlns:a16="http://schemas.microsoft.com/office/drawing/2014/main" id="{9C2E0288-C98C-4255-BE11-F1E4AEA4C03D}"/>
                </a:ext>
              </a:extLst>
            </p:cNvPr>
            <p:cNvCxnSpPr/>
            <p:nvPr/>
          </p:nvCxnSpPr>
          <p:spPr>
            <a:xfrm flipH="1" flipV="1">
              <a:off x="3024508" y="1249589"/>
              <a:ext cx="1250302" cy="1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8" name="Rectangle 70">
              <a:extLst>
                <a:ext uri="{FF2B5EF4-FFF2-40B4-BE49-F238E27FC236}">
                  <a16:creationId xmlns:a16="http://schemas.microsoft.com/office/drawing/2014/main" id="{488AE39E-44F0-4917-A74B-C2EBDF654E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3741" y="1270001"/>
              <a:ext cx="1502561" cy="39862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9" name="Rectangle 70">
              <a:extLst>
                <a:ext uri="{FF2B5EF4-FFF2-40B4-BE49-F238E27FC236}">
                  <a16:creationId xmlns:a16="http://schemas.microsoft.com/office/drawing/2014/main" id="{EA7601ED-634F-4B0C-977D-1B8F8BBC17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1860" y="2319540"/>
              <a:ext cx="1405259" cy="447402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0" name="Rectangle 70">
              <a:extLst>
                <a:ext uri="{FF2B5EF4-FFF2-40B4-BE49-F238E27FC236}">
                  <a16:creationId xmlns:a16="http://schemas.microsoft.com/office/drawing/2014/main" id="{B40DDE27-46A2-4986-AA15-D09C7D4513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2961" y="1526183"/>
              <a:ext cx="1565121" cy="304800"/>
            </a:xfrm>
            <a:prstGeom prst="rect">
              <a:avLst/>
            </a:prstGeom>
            <a:solidFill>
              <a:srgbClr val="FF6699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A1.1</a:t>
              </a:r>
            </a:p>
          </p:txBody>
        </p:sp>
        <p:sp>
          <p:nvSpPr>
            <p:cNvPr id="21" name="Rectangle 70">
              <a:extLst>
                <a:ext uri="{FF2B5EF4-FFF2-40B4-BE49-F238E27FC236}">
                  <a16:creationId xmlns:a16="http://schemas.microsoft.com/office/drawing/2014/main" id="{FAFB786B-41BC-473A-A7E1-136F9C1698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6817" y="1986744"/>
              <a:ext cx="1798122" cy="304800"/>
            </a:xfrm>
            <a:prstGeom prst="rect">
              <a:avLst/>
            </a:prstGeom>
            <a:solidFill>
              <a:srgbClr val="FF6699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A1.2</a:t>
              </a:r>
            </a:p>
          </p:txBody>
        </p:sp>
        <p:sp>
          <p:nvSpPr>
            <p:cNvPr id="22" name="Rectangle 70">
              <a:extLst>
                <a:ext uri="{FF2B5EF4-FFF2-40B4-BE49-F238E27FC236}">
                  <a16:creationId xmlns:a16="http://schemas.microsoft.com/office/drawing/2014/main" id="{685E6839-746F-45E6-A242-74731AFDC5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5224" y="929138"/>
              <a:ext cx="1202444" cy="463700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110CE4C-BE68-48AA-91C5-DCF37700319B}"/>
                </a:ext>
              </a:extLst>
            </p:cNvPr>
            <p:cNvCxnSpPr/>
            <p:nvPr/>
          </p:nvCxnSpPr>
          <p:spPr>
            <a:xfrm flipH="1">
              <a:off x="1886808" y="1418958"/>
              <a:ext cx="1137700" cy="11665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4" name="Rectangle 70">
              <a:extLst>
                <a:ext uri="{FF2B5EF4-FFF2-40B4-BE49-F238E27FC236}">
                  <a16:creationId xmlns:a16="http://schemas.microsoft.com/office/drawing/2014/main" id="{6DF110B8-5402-4BC0-991B-25DD22C97F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4049" y="3184618"/>
              <a:ext cx="1397210" cy="426860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5" name="Rectangle 70">
              <a:extLst>
                <a:ext uri="{FF2B5EF4-FFF2-40B4-BE49-F238E27FC236}">
                  <a16:creationId xmlns:a16="http://schemas.microsoft.com/office/drawing/2014/main" id="{240C8787-4609-4FF5-ADB0-5B20E0A670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7646" y="3085419"/>
              <a:ext cx="1615895" cy="452150"/>
            </a:xfrm>
            <a:prstGeom prst="rect">
              <a:avLst/>
            </a:prstGeom>
            <a:solidFill>
              <a:srgbClr val="FF6699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B1.1</a:t>
              </a:r>
            </a:p>
          </p:txBody>
        </p:sp>
        <p:cxnSp>
          <p:nvCxnSpPr>
            <p:cNvPr id="26" name="Straight Connector 22">
              <a:extLst>
                <a:ext uri="{FF2B5EF4-FFF2-40B4-BE49-F238E27FC236}">
                  <a16:creationId xmlns:a16="http://schemas.microsoft.com/office/drawing/2014/main" id="{CFE968BA-2C23-42F2-9F73-5BED1F609286}"/>
                </a:ext>
              </a:extLst>
            </p:cNvPr>
            <p:cNvCxnSpPr/>
            <p:nvPr/>
          </p:nvCxnSpPr>
          <p:spPr>
            <a:xfrm flipH="1" flipV="1">
              <a:off x="2067370" y="3557007"/>
              <a:ext cx="1423558" cy="1"/>
            </a:xfrm>
            <a:prstGeom prst="line">
              <a:avLst/>
            </a:prstGeom>
            <a:ln w="12700"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7" name="Rectangle 70">
              <a:extLst>
                <a:ext uri="{FF2B5EF4-FFF2-40B4-BE49-F238E27FC236}">
                  <a16:creationId xmlns:a16="http://schemas.microsoft.com/office/drawing/2014/main" id="{406D0F30-B17E-41B4-8961-844E0BD0DC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3990" y="4116729"/>
              <a:ext cx="1588619" cy="453135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8" name="Rectangle 70">
              <a:extLst>
                <a:ext uri="{FF2B5EF4-FFF2-40B4-BE49-F238E27FC236}">
                  <a16:creationId xmlns:a16="http://schemas.microsoft.com/office/drawing/2014/main" id="{4350E355-4FDC-405A-A041-31338757B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1876" y="3785297"/>
              <a:ext cx="1369180" cy="3048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9" name="Rectangle 70">
              <a:extLst>
                <a:ext uri="{FF2B5EF4-FFF2-40B4-BE49-F238E27FC236}">
                  <a16:creationId xmlns:a16="http://schemas.microsoft.com/office/drawing/2014/main" id="{8CD16B26-F5FC-41C1-8159-A75CB6C29C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4695" y="4644694"/>
              <a:ext cx="1589627" cy="313059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0" name="Rectangle 70">
              <a:extLst>
                <a:ext uri="{FF2B5EF4-FFF2-40B4-BE49-F238E27FC236}">
                  <a16:creationId xmlns:a16="http://schemas.microsoft.com/office/drawing/2014/main" id="{392B8E4B-79D6-4414-BDC2-6332D23D9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4813" y="4725885"/>
              <a:ext cx="1572152" cy="30140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1" name="Rectangle 70">
              <a:extLst>
                <a:ext uri="{FF2B5EF4-FFF2-40B4-BE49-F238E27FC236}">
                  <a16:creationId xmlns:a16="http://schemas.microsoft.com/office/drawing/2014/main" id="{367C8054-DFAA-4AE0-8D43-A7D94DD077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7287" y="946067"/>
              <a:ext cx="1375128" cy="470649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32" name="Straight Connector 22">
              <a:extLst>
                <a:ext uri="{FF2B5EF4-FFF2-40B4-BE49-F238E27FC236}">
                  <a16:creationId xmlns:a16="http://schemas.microsoft.com/office/drawing/2014/main" id="{43F13CDE-0E6B-472F-B9C5-FD8BF98ECB24}"/>
                </a:ext>
              </a:extLst>
            </p:cNvPr>
            <p:cNvCxnSpPr/>
            <p:nvPr/>
          </p:nvCxnSpPr>
          <p:spPr>
            <a:xfrm flipH="1" flipV="1">
              <a:off x="5263602" y="1424790"/>
              <a:ext cx="1505792" cy="11058"/>
            </a:xfrm>
            <a:prstGeom prst="line">
              <a:avLst/>
            </a:prstGeom>
            <a:ln w="12700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33" name="Rectangle 70">
              <a:extLst>
                <a:ext uri="{FF2B5EF4-FFF2-40B4-BE49-F238E27FC236}">
                  <a16:creationId xmlns:a16="http://schemas.microsoft.com/office/drawing/2014/main" id="{E1D03703-372E-4F87-AD51-11668BC2DC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9415" y="852689"/>
              <a:ext cx="1552862" cy="419908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4" name="Rectangle 70">
              <a:extLst>
                <a:ext uri="{FF2B5EF4-FFF2-40B4-BE49-F238E27FC236}">
                  <a16:creationId xmlns:a16="http://schemas.microsoft.com/office/drawing/2014/main" id="{A67D5588-B613-405B-83A9-41C54E4873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6177" y="1464922"/>
              <a:ext cx="1296039" cy="40216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35" name="Straight Connector 22">
              <a:extLst>
                <a:ext uri="{FF2B5EF4-FFF2-40B4-BE49-F238E27FC236}">
                  <a16:creationId xmlns:a16="http://schemas.microsoft.com/office/drawing/2014/main" id="{352B742E-DC10-4D32-9547-4830D2EEF743}"/>
                </a:ext>
              </a:extLst>
            </p:cNvPr>
            <p:cNvCxnSpPr/>
            <p:nvPr/>
          </p:nvCxnSpPr>
          <p:spPr>
            <a:xfrm flipH="1">
              <a:off x="6789415" y="1303228"/>
              <a:ext cx="1347566" cy="7552"/>
            </a:xfrm>
            <a:prstGeom prst="line">
              <a:avLst/>
            </a:prstGeom>
            <a:ln w="12700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36" name="Rectangle 70">
              <a:extLst>
                <a:ext uri="{FF2B5EF4-FFF2-40B4-BE49-F238E27FC236}">
                  <a16:creationId xmlns:a16="http://schemas.microsoft.com/office/drawing/2014/main" id="{2121BC39-6664-426D-B544-F76519F91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9178" y="1767231"/>
              <a:ext cx="1570554" cy="466926"/>
            </a:xfrm>
            <a:prstGeom prst="rect">
              <a:avLst/>
            </a:prstGeom>
            <a:solidFill>
              <a:srgbClr val="FF6699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C1.</a:t>
              </a:r>
              <a:r>
                <a:rPr lang="en-US" altLang="zh-TW" sz="1400" dirty="0">
                  <a:solidFill>
                    <a:srgbClr val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</a:t>
              </a:r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7" name="Rectangle 70">
              <a:extLst>
                <a:ext uri="{FF2B5EF4-FFF2-40B4-BE49-F238E27FC236}">
                  <a16:creationId xmlns:a16="http://schemas.microsoft.com/office/drawing/2014/main" id="{994C1E36-7868-49A4-9814-7F4985F160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6425" y="2024722"/>
              <a:ext cx="1826438" cy="304800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8" name="Rectangle 70">
              <a:extLst>
                <a:ext uri="{FF2B5EF4-FFF2-40B4-BE49-F238E27FC236}">
                  <a16:creationId xmlns:a16="http://schemas.microsoft.com/office/drawing/2014/main" id="{938FD2B4-884C-4381-B948-653757028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8274" y="2307266"/>
              <a:ext cx="1598020" cy="45226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39" name="Straight Connector 22">
              <a:extLst>
                <a:ext uri="{FF2B5EF4-FFF2-40B4-BE49-F238E27FC236}">
                  <a16:creationId xmlns:a16="http://schemas.microsoft.com/office/drawing/2014/main" id="{C73B4991-3397-40F8-90C5-2F65825BB3D5}"/>
                </a:ext>
              </a:extLst>
            </p:cNvPr>
            <p:cNvCxnSpPr/>
            <p:nvPr/>
          </p:nvCxnSpPr>
          <p:spPr>
            <a:xfrm flipH="1">
              <a:off x="6191515" y="3757263"/>
              <a:ext cx="1316698" cy="0"/>
            </a:xfrm>
            <a:prstGeom prst="line">
              <a:avLst/>
            </a:prstGeom>
            <a:ln w="12700" cap="rnd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70">
              <a:extLst>
                <a:ext uri="{FF2B5EF4-FFF2-40B4-BE49-F238E27FC236}">
                  <a16:creationId xmlns:a16="http://schemas.microsoft.com/office/drawing/2014/main" id="{91D77C9F-CEE0-412F-9331-7AEA21AEA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99954" y="3306678"/>
              <a:ext cx="1905442" cy="3048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1" name="Rectangle 70">
              <a:extLst>
                <a:ext uri="{FF2B5EF4-FFF2-40B4-BE49-F238E27FC236}">
                  <a16:creationId xmlns:a16="http://schemas.microsoft.com/office/drawing/2014/main" id="{B775323F-6745-490A-8A66-A14933439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9083" y="3298971"/>
              <a:ext cx="1569796" cy="435027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2" name="Rectangle 70">
              <a:extLst>
                <a:ext uri="{FF2B5EF4-FFF2-40B4-BE49-F238E27FC236}">
                  <a16:creationId xmlns:a16="http://schemas.microsoft.com/office/drawing/2014/main" id="{A741F1DC-D355-4723-AE57-4C1D13D959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91394" y="3757263"/>
              <a:ext cx="1610545" cy="471991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3" name="Rectangle 70">
              <a:extLst>
                <a:ext uri="{FF2B5EF4-FFF2-40B4-BE49-F238E27FC236}">
                  <a16:creationId xmlns:a16="http://schemas.microsoft.com/office/drawing/2014/main" id="{4D6B6EB9-1CF3-4787-9F88-A553B4AC1B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415" y="4588635"/>
              <a:ext cx="1789309" cy="34924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4" name="Rectangle 70">
              <a:extLst>
                <a:ext uri="{FF2B5EF4-FFF2-40B4-BE49-F238E27FC236}">
                  <a16:creationId xmlns:a16="http://schemas.microsoft.com/office/drawing/2014/main" id="{2AECCC62-43B2-4C84-B48D-5D41565A65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07444" y="4446196"/>
              <a:ext cx="1832607" cy="285128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45" name="Straight Connector 22">
              <a:extLst>
                <a:ext uri="{FF2B5EF4-FFF2-40B4-BE49-F238E27FC236}">
                  <a16:creationId xmlns:a16="http://schemas.microsoft.com/office/drawing/2014/main" id="{5E23CA78-7DAD-491B-8630-A936B67030C7}"/>
                </a:ext>
              </a:extLst>
            </p:cNvPr>
            <p:cNvCxnSpPr/>
            <p:nvPr/>
          </p:nvCxnSpPr>
          <p:spPr>
            <a:xfrm flipH="1">
              <a:off x="3103295" y="1701850"/>
              <a:ext cx="1376147" cy="13770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Straight Connector 22">
              <a:extLst>
                <a:ext uri="{FF2B5EF4-FFF2-40B4-BE49-F238E27FC236}">
                  <a16:creationId xmlns:a16="http://schemas.microsoft.com/office/drawing/2014/main" id="{31579EB4-19F2-4083-BF4B-6F3D0DCE9D2C}"/>
                </a:ext>
              </a:extLst>
            </p:cNvPr>
            <p:cNvCxnSpPr/>
            <p:nvPr/>
          </p:nvCxnSpPr>
          <p:spPr>
            <a:xfrm flipH="1">
              <a:off x="1755779" y="1862700"/>
              <a:ext cx="1332764" cy="8780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Straight Connector 22">
              <a:extLst>
                <a:ext uri="{FF2B5EF4-FFF2-40B4-BE49-F238E27FC236}">
                  <a16:creationId xmlns:a16="http://schemas.microsoft.com/office/drawing/2014/main" id="{D12170B0-05FB-4103-947B-FAA090B04CA8}"/>
                </a:ext>
              </a:extLst>
            </p:cNvPr>
            <p:cNvCxnSpPr/>
            <p:nvPr/>
          </p:nvCxnSpPr>
          <p:spPr>
            <a:xfrm flipH="1">
              <a:off x="3178909" y="2785575"/>
              <a:ext cx="1286093" cy="7359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8" name="Straight Connector 22">
              <a:extLst>
                <a:ext uri="{FF2B5EF4-FFF2-40B4-BE49-F238E27FC236}">
                  <a16:creationId xmlns:a16="http://schemas.microsoft.com/office/drawing/2014/main" id="{57C54152-D9B1-4AC6-82E7-359BC88790FA}"/>
                </a:ext>
              </a:extLst>
            </p:cNvPr>
            <p:cNvCxnSpPr/>
            <p:nvPr/>
          </p:nvCxnSpPr>
          <p:spPr>
            <a:xfrm flipH="1">
              <a:off x="1655806" y="2310771"/>
              <a:ext cx="1496754" cy="12300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9" name="Straight Connector 22">
              <a:extLst>
                <a:ext uri="{FF2B5EF4-FFF2-40B4-BE49-F238E27FC236}">
                  <a16:creationId xmlns:a16="http://schemas.microsoft.com/office/drawing/2014/main" id="{9C10F543-83F1-4FEB-91D0-8276898873FB}"/>
                </a:ext>
              </a:extLst>
            </p:cNvPr>
            <p:cNvCxnSpPr/>
            <p:nvPr/>
          </p:nvCxnSpPr>
          <p:spPr>
            <a:xfrm flipH="1">
              <a:off x="5140862" y="1900772"/>
              <a:ext cx="1786672" cy="0"/>
            </a:xfrm>
            <a:prstGeom prst="line">
              <a:avLst/>
            </a:prstGeom>
            <a:ln w="12700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0" name="Straight Connector 22">
              <a:extLst>
                <a:ext uri="{FF2B5EF4-FFF2-40B4-BE49-F238E27FC236}">
                  <a16:creationId xmlns:a16="http://schemas.microsoft.com/office/drawing/2014/main" id="{AC7C3492-D500-44E4-AA09-9A0678FBC2E8}"/>
                </a:ext>
              </a:extLst>
            </p:cNvPr>
            <p:cNvCxnSpPr/>
            <p:nvPr/>
          </p:nvCxnSpPr>
          <p:spPr>
            <a:xfrm flipH="1">
              <a:off x="6957013" y="2256658"/>
              <a:ext cx="1769409" cy="0"/>
            </a:xfrm>
            <a:prstGeom prst="line">
              <a:avLst/>
            </a:prstGeom>
            <a:ln w="12700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1" name="Straight Connector 22">
              <a:extLst>
                <a:ext uri="{FF2B5EF4-FFF2-40B4-BE49-F238E27FC236}">
                  <a16:creationId xmlns:a16="http://schemas.microsoft.com/office/drawing/2014/main" id="{0291DCCC-E80B-4A42-B2B4-6AA10F5C1606}"/>
                </a:ext>
              </a:extLst>
            </p:cNvPr>
            <p:cNvCxnSpPr/>
            <p:nvPr/>
          </p:nvCxnSpPr>
          <p:spPr>
            <a:xfrm flipH="1">
              <a:off x="5246104" y="2369245"/>
              <a:ext cx="1666956" cy="0"/>
            </a:xfrm>
            <a:prstGeom prst="line">
              <a:avLst/>
            </a:prstGeom>
            <a:ln w="12700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2" name="Straight Connector 22">
              <a:extLst>
                <a:ext uri="{FF2B5EF4-FFF2-40B4-BE49-F238E27FC236}">
                  <a16:creationId xmlns:a16="http://schemas.microsoft.com/office/drawing/2014/main" id="{3EC40E04-83C9-4445-98CF-953CED6E368D}"/>
                </a:ext>
              </a:extLst>
            </p:cNvPr>
            <p:cNvCxnSpPr/>
            <p:nvPr/>
          </p:nvCxnSpPr>
          <p:spPr>
            <a:xfrm flipH="1">
              <a:off x="7000964" y="2788121"/>
              <a:ext cx="1354083" cy="0"/>
            </a:xfrm>
            <a:prstGeom prst="line">
              <a:avLst/>
            </a:prstGeom>
            <a:ln w="12700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53" name="Freeform 10">
              <a:extLst>
                <a:ext uri="{FF2B5EF4-FFF2-40B4-BE49-F238E27FC236}">
                  <a16:creationId xmlns:a16="http://schemas.microsoft.com/office/drawing/2014/main" id="{C51D7C6B-B8A9-457D-A3AD-EF307E7E781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1174" y="913117"/>
              <a:ext cx="368936" cy="2088000"/>
            </a:xfrm>
            <a:custGeom>
              <a:avLst/>
              <a:gdLst/>
              <a:ahLst/>
              <a:cxnLst>
                <a:cxn ang="0">
                  <a:pos x="249" y="953"/>
                </a:cxn>
                <a:cxn ang="0">
                  <a:pos x="249" y="953"/>
                </a:cxn>
                <a:cxn ang="0">
                  <a:pos x="249" y="934"/>
                </a:cxn>
                <a:cxn ang="0">
                  <a:pos x="248" y="882"/>
                </a:cxn>
                <a:cxn ang="0">
                  <a:pos x="244" y="804"/>
                </a:cxn>
                <a:cxn ang="0">
                  <a:pos x="242" y="759"/>
                </a:cxn>
                <a:cxn ang="0">
                  <a:pos x="239" y="711"/>
                </a:cxn>
                <a:cxn ang="0">
                  <a:pos x="234" y="659"/>
                </a:cxn>
                <a:cxn ang="0">
                  <a:pos x="229" y="607"/>
                </a:cxn>
                <a:cxn ang="0">
                  <a:pos x="221" y="554"/>
                </a:cxn>
                <a:cxn ang="0">
                  <a:pos x="213" y="503"/>
                </a:cxn>
                <a:cxn ang="0">
                  <a:pos x="203" y="453"/>
                </a:cxn>
                <a:cxn ang="0">
                  <a:pos x="191" y="406"/>
                </a:cxn>
                <a:cxn ang="0">
                  <a:pos x="185" y="384"/>
                </a:cxn>
                <a:cxn ang="0">
                  <a:pos x="178" y="362"/>
                </a:cxn>
                <a:cxn ang="0">
                  <a:pos x="171" y="342"/>
                </a:cxn>
                <a:cxn ang="0">
                  <a:pos x="163" y="323"/>
                </a:cxn>
                <a:cxn ang="0">
                  <a:pos x="163" y="323"/>
                </a:cxn>
                <a:cxn ang="0">
                  <a:pos x="106" y="192"/>
                </a:cxn>
                <a:cxn ang="0">
                  <a:pos x="63" y="93"/>
                </a:cxn>
                <a:cxn ang="0">
                  <a:pos x="27" y="8"/>
                </a:cxn>
                <a:cxn ang="0">
                  <a:pos x="27" y="8"/>
                </a:cxn>
                <a:cxn ang="0">
                  <a:pos x="21" y="4"/>
                </a:cxn>
                <a:cxn ang="0">
                  <a:pos x="15" y="2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3" y="1"/>
                </a:cxn>
                <a:cxn ang="0">
                  <a:pos x="1" y="2"/>
                </a:cxn>
                <a:cxn ang="0">
                  <a:pos x="0" y="6"/>
                </a:cxn>
                <a:cxn ang="0">
                  <a:pos x="0" y="9"/>
                </a:cxn>
                <a:cxn ang="0">
                  <a:pos x="0" y="15"/>
                </a:cxn>
                <a:cxn ang="0">
                  <a:pos x="3" y="21"/>
                </a:cxn>
                <a:cxn ang="0">
                  <a:pos x="6" y="29"/>
                </a:cxn>
                <a:cxn ang="0">
                  <a:pos x="6" y="29"/>
                </a:cxn>
                <a:cxn ang="0">
                  <a:pos x="32" y="92"/>
                </a:cxn>
                <a:cxn ang="0">
                  <a:pos x="70" y="184"/>
                </a:cxn>
                <a:cxn ang="0">
                  <a:pos x="89" y="233"/>
                </a:cxn>
                <a:cxn ang="0">
                  <a:pos x="106" y="278"/>
                </a:cxn>
                <a:cxn ang="0">
                  <a:pos x="120" y="317"/>
                </a:cxn>
                <a:cxn ang="0">
                  <a:pos x="127" y="344"/>
                </a:cxn>
                <a:cxn ang="0">
                  <a:pos x="127" y="344"/>
                </a:cxn>
                <a:cxn ang="0">
                  <a:pos x="143" y="418"/>
                </a:cxn>
                <a:cxn ang="0">
                  <a:pos x="157" y="488"/>
                </a:cxn>
                <a:cxn ang="0">
                  <a:pos x="168" y="552"/>
                </a:cxn>
                <a:cxn ang="0">
                  <a:pos x="177" y="612"/>
                </a:cxn>
                <a:cxn ang="0">
                  <a:pos x="184" y="667"/>
                </a:cxn>
                <a:cxn ang="0">
                  <a:pos x="188" y="716"/>
                </a:cxn>
                <a:cxn ang="0">
                  <a:pos x="193" y="761"/>
                </a:cxn>
                <a:cxn ang="0">
                  <a:pos x="195" y="802"/>
                </a:cxn>
                <a:cxn ang="0">
                  <a:pos x="196" y="837"/>
                </a:cxn>
                <a:cxn ang="0">
                  <a:pos x="196" y="868"/>
                </a:cxn>
                <a:cxn ang="0">
                  <a:pos x="195" y="916"/>
                </a:cxn>
                <a:cxn ang="0">
                  <a:pos x="193" y="944"/>
                </a:cxn>
                <a:cxn ang="0">
                  <a:pos x="191" y="953"/>
                </a:cxn>
                <a:cxn ang="0">
                  <a:pos x="249" y="953"/>
                </a:cxn>
              </a:cxnLst>
              <a:rect l="0" t="0" r="r" b="b"/>
              <a:pathLst>
                <a:path w="249" h="953">
                  <a:moveTo>
                    <a:pt x="249" y="953"/>
                  </a:moveTo>
                  <a:lnTo>
                    <a:pt x="249" y="953"/>
                  </a:lnTo>
                  <a:lnTo>
                    <a:pt x="249" y="934"/>
                  </a:lnTo>
                  <a:lnTo>
                    <a:pt x="248" y="882"/>
                  </a:lnTo>
                  <a:lnTo>
                    <a:pt x="244" y="804"/>
                  </a:lnTo>
                  <a:lnTo>
                    <a:pt x="242" y="759"/>
                  </a:lnTo>
                  <a:lnTo>
                    <a:pt x="239" y="711"/>
                  </a:lnTo>
                  <a:lnTo>
                    <a:pt x="234" y="659"/>
                  </a:lnTo>
                  <a:lnTo>
                    <a:pt x="229" y="607"/>
                  </a:lnTo>
                  <a:lnTo>
                    <a:pt x="221" y="554"/>
                  </a:lnTo>
                  <a:lnTo>
                    <a:pt x="213" y="503"/>
                  </a:lnTo>
                  <a:lnTo>
                    <a:pt x="203" y="453"/>
                  </a:lnTo>
                  <a:lnTo>
                    <a:pt x="191" y="406"/>
                  </a:lnTo>
                  <a:lnTo>
                    <a:pt x="185" y="384"/>
                  </a:lnTo>
                  <a:lnTo>
                    <a:pt x="178" y="362"/>
                  </a:lnTo>
                  <a:lnTo>
                    <a:pt x="171" y="342"/>
                  </a:lnTo>
                  <a:lnTo>
                    <a:pt x="163" y="323"/>
                  </a:lnTo>
                  <a:lnTo>
                    <a:pt x="163" y="323"/>
                  </a:lnTo>
                  <a:lnTo>
                    <a:pt x="106" y="192"/>
                  </a:lnTo>
                  <a:lnTo>
                    <a:pt x="63" y="93"/>
                  </a:lnTo>
                  <a:lnTo>
                    <a:pt x="27" y="8"/>
                  </a:lnTo>
                  <a:lnTo>
                    <a:pt x="27" y="8"/>
                  </a:lnTo>
                  <a:lnTo>
                    <a:pt x="21" y="4"/>
                  </a:lnTo>
                  <a:lnTo>
                    <a:pt x="15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5"/>
                  </a:lnTo>
                  <a:lnTo>
                    <a:pt x="3" y="21"/>
                  </a:lnTo>
                  <a:lnTo>
                    <a:pt x="6" y="29"/>
                  </a:lnTo>
                  <a:lnTo>
                    <a:pt x="6" y="29"/>
                  </a:lnTo>
                  <a:lnTo>
                    <a:pt x="32" y="92"/>
                  </a:lnTo>
                  <a:lnTo>
                    <a:pt x="70" y="184"/>
                  </a:lnTo>
                  <a:lnTo>
                    <a:pt x="89" y="233"/>
                  </a:lnTo>
                  <a:lnTo>
                    <a:pt x="106" y="278"/>
                  </a:lnTo>
                  <a:lnTo>
                    <a:pt x="120" y="317"/>
                  </a:lnTo>
                  <a:lnTo>
                    <a:pt x="127" y="344"/>
                  </a:lnTo>
                  <a:lnTo>
                    <a:pt x="127" y="344"/>
                  </a:lnTo>
                  <a:lnTo>
                    <a:pt x="143" y="418"/>
                  </a:lnTo>
                  <a:lnTo>
                    <a:pt x="157" y="488"/>
                  </a:lnTo>
                  <a:lnTo>
                    <a:pt x="168" y="552"/>
                  </a:lnTo>
                  <a:lnTo>
                    <a:pt x="177" y="612"/>
                  </a:lnTo>
                  <a:lnTo>
                    <a:pt x="184" y="667"/>
                  </a:lnTo>
                  <a:lnTo>
                    <a:pt x="188" y="716"/>
                  </a:lnTo>
                  <a:lnTo>
                    <a:pt x="193" y="761"/>
                  </a:lnTo>
                  <a:lnTo>
                    <a:pt x="195" y="802"/>
                  </a:lnTo>
                  <a:lnTo>
                    <a:pt x="196" y="837"/>
                  </a:lnTo>
                  <a:lnTo>
                    <a:pt x="196" y="868"/>
                  </a:lnTo>
                  <a:lnTo>
                    <a:pt x="195" y="916"/>
                  </a:lnTo>
                  <a:lnTo>
                    <a:pt x="193" y="944"/>
                  </a:lnTo>
                  <a:lnTo>
                    <a:pt x="191" y="953"/>
                  </a:lnTo>
                  <a:lnTo>
                    <a:pt x="249" y="953"/>
                  </a:lnTo>
                  <a:close/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54" name="Straight Connector 22">
              <a:extLst>
                <a:ext uri="{FF2B5EF4-FFF2-40B4-BE49-F238E27FC236}">
                  <a16:creationId xmlns:a16="http://schemas.microsoft.com/office/drawing/2014/main" id="{F6160A25-8DD6-41C1-A18F-6D00002F927D}"/>
                </a:ext>
              </a:extLst>
            </p:cNvPr>
            <p:cNvCxnSpPr/>
            <p:nvPr/>
          </p:nvCxnSpPr>
          <p:spPr>
            <a:xfrm flipH="1" flipV="1">
              <a:off x="3551504" y="3651263"/>
              <a:ext cx="1271971" cy="1198"/>
            </a:xfrm>
            <a:prstGeom prst="line">
              <a:avLst/>
            </a:prstGeom>
            <a:ln w="12700"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5" name="Straight Connector 22">
              <a:extLst>
                <a:ext uri="{FF2B5EF4-FFF2-40B4-BE49-F238E27FC236}">
                  <a16:creationId xmlns:a16="http://schemas.microsoft.com/office/drawing/2014/main" id="{BFCB5811-F131-4FA8-9DDF-06053E7DAECD}"/>
                </a:ext>
              </a:extLst>
            </p:cNvPr>
            <p:cNvCxnSpPr/>
            <p:nvPr/>
          </p:nvCxnSpPr>
          <p:spPr>
            <a:xfrm flipH="1" flipV="1">
              <a:off x="1880144" y="4030683"/>
              <a:ext cx="1578357" cy="863"/>
            </a:xfrm>
            <a:prstGeom prst="line">
              <a:avLst/>
            </a:prstGeom>
            <a:ln w="12700"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6" name="Straight Connector 22">
              <a:extLst>
                <a:ext uri="{FF2B5EF4-FFF2-40B4-BE49-F238E27FC236}">
                  <a16:creationId xmlns:a16="http://schemas.microsoft.com/office/drawing/2014/main" id="{1049227D-999E-4D1B-B383-D90C211A23B4}"/>
                </a:ext>
              </a:extLst>
            </p:cNvPr>
            <p:cNvCxnSpPr/>
            <p:nvPr/>
          </p:nvCxnSpPr>
          <p:spPr>
            <a:xfrm flipH="1" flipV="1">
              <a:off x="3490927" y="4116729"/>
              <a:ext cx="1450128" cy="9221"/>
            </a:xfrm>
            <a:prstGeom prst="line">
              <a:avLst/>
            </a:prstGeom>
            <a:ln w="12700"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7" name="Straight Connector 22">
              <a:extLst>
                <a:ext uri="{FF2B5EF4-FFF2-40B4-BE49-F238E27FC236}">
                  <a16:creationId xmlns:a16="http://schemas.microsoft.com/office/drawing/2014/main" id="{A2819D6B-C18A-4424-BDF6-C05981C6666E}"/>
                </a:ext>
              </a:extLst>
            </p:cNvPr>
            <p:cNvCxnSpPr/>
            <p:nvPr/>
          </p:nvCxnSpPr>
          <p:spPr>
            <a:xfrm flipH="1">
              <a:off x="1923248" y="4988477"/>
              <a:ext cx="1280137" cy="16595"/>
            </a:xfrm>
            <a:prstGeom prst="line">
              <a:avLst/>
            </a:prstGeom>
            <a:ln w="12700"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8" name="Straight Connector 22">
              <a:extLst>
                <a:ext uri="{FF2B5EF4-FFF2-40B4-BE49-F238E27FC236}">
                  <a16:creationId xmlns:a16="http://schemas.microsoft.com/office/drawing/2014/main" id="{16D2A18A-F18C-49D9-9BD6-719250AF947B}"/>
                </a:ext>
              </a:extLst>
            </p:cNvPr>
            <p:cNvCxnSpPr/>
            <p:nvPr/>
          </p:nvCxnSpPr>
          <p:spPr>
            <a:xfrm flipH="1">
              <a:off x="3194475" y="5060987"/>
              <a:ext cx="1454261" cy="6791"/>
            </a:xfrm>
            <a:prstGeom prst="line">
              <a:avLst/>
            </a:prstGeom>
            <a:ln w="12700"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9" name="Straight Connector 22">
              <a:extLst>
                <a:ext uri="{FF2B5EF4-FFF2-40B4-BE49-F238E27FC236}">
                  <a16:creationId xmlns:a16="http://schemas.microsoft.com/office/drawing/2014/main" id="{27F71C06-818F-4331-B77D-73C81F0D22CA}"/>
                </a:ext>
              </a:extLst>
            </p:cNvPr>
            <p:cNvCxnSpPr/>
            <p:nvPr/>
          </p:nvCxnSpPr>
          <p:spPr>
            <a:xfrm flipH="1" flipV="1">
              <a:off x="7547588" y="3644451"/>
              <a:ext cx="1488046" cy="18953"/>
            </a:xfrm>
            <a:prstGeom prst="line">
              <a:avLst/>
            </a:prstGeom>
            <a:ln w="12700" cap="rnd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22">
              <a:extLst>
                <a:ext uri="{FF2B5EF4-FFF2-40B4-BE49-F238E27FC236}">
                  <a16:creationId xmlns:a16="http://schemas.microsoft.com/office/drawing/2014/main" id="{C09A41C7-A018-4656-B8FF-D06B5E9E7940}"/>
                </a:ext>
              </a:extLst>
            </p:cNvPr>
            <p:cNvCxnSpPr/>
            <p:nvPr/>
          </p:nvCxnSpPr>
          <p:spPr>
            <a:xfrm flipH="1">
              <a:off x="6102228" y="4429914"/>
              <a:ext cx="1327951" cy="2723"/>
            </a:xfrm>
            <a:prstGeom prst="line">
              <a:avLst/>
            </a:prstGeom>
            <a:ln w="12700" cap="rnd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22">
              <a:extLst>
                <a:ext uri="{FF2B5EF4-FFF2-40B4-BE49-F238E27FC236}">
                  <a16:creationId xmlns:a16="http://schemas.microsoft.com/office/drawing/2014/main" id="{A44CC22F-F48F-4611-A0D0-E343D6553C5D}"/>
                </a:ext>
              </a:extLst>
            </p:cNvPr>
            <p:cNvCxnSpPr/>
            <p:nvPr/>
          </p:nvCxnSpPr>
          <p:spPr>
            <a:xfrm flipH="1" flipV="1">
              <a:off x="5772756" y="4957753"/>
              <a:ext cx="1511702" cy="6821"/>
            </a:xfrm>
            <a:prstGeom prst="line">
              <a:avLst/>
            </a:prstGeom>
            <a:ln w="12700" cap="rnd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22">
              <a:extLst>
                <a:ext uri="{FF2B5EF4-FFF2-40B4-BE49-F238E27FC236}">
                  <a16:creationId xmlns:a16="http://schemas.microsoft.com/office/drawing/2014/main" id="{760CDC17-349F-43E6-B429-94A77D8515A8}"/>
                </a:ext>
              </a:extLst>
            </p:cNvPr>
            <p:cNvCxnSpPr/>
            <p:nvPr/>
          </p:nvCxnSpPr>
          <p:spPr>
            <a:xfrm flipH="1">
              <a:off x="7477679" y="4265046"/>
              <a:ext cx="1327951" cy="2723"/>
            </a:xfrm>
            <a:prstGeom prst="line">
              <a:avLst/>
            </a:prstGeom>
            <a:ln w="12700" cap="rnd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22">
              <a:extLst>
                <a:ext uri="{FF2B5EF4-FFF2-40B4-BE49-F238E27FC236}">
                  <a16:creationId xmlns:a16="http://schemas.microsoft.com/office/drawing/2014/main" id="{E6E9D4F8-1BD6-4A2A-B0E6-BA6975F7DFBB}"/>
                </a:ext>
              </a:extLst>
            </p:cNvPr>
            <p:cNvCxnSpPr/>
            <p:nvPr/>
          </p:nvCxnSpPr>
          <p:spPr>
            <a:xfrm flipH="1" flipV="1">
              <a:off x="7495904" y="4762780"/>
              <a:ext cx="1678084" cy="9233"/>
            </a:xfrm>
            <a:prstGeom prst="line">
              <a:avLst/>
            </a:prstGeom>
            <a:ln w="12700" cap="rnd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22">
              <a:extLst>
                <a:ext uri="{FF2B5EF4-FFF2-40B4-BE49-F238E27FC236}">
                  <a16:creationId xmlns:a16="http://schemas.microsoft.com/office/drawing/2014/main" id="{D7DD3FE4-B0CA-432F-8BF2-1D416FD75F2A}"/>
                </a:ext>
              </a:extLst>
            </p:cNvPr>
            <p:cNvCxnSpPr/>
            <p:nvPr/>
          </p:nvCxnSpPr>
          <p:spPr>
            <a:xfrm flipH="1">
              <a:off x="1854236" y="2885114"/>
              <a:ext cx="1309691" cy="0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65" name="Rectangle 70">
              <a:extLst>
                <a:ext uri="{FF2B5EF4-FFF2-40B4-BE49-F238E27FC236}">
                  <a16:creationId xmlns:a16="http://schemas.microsoft.com/office/drawing/2014/main" id="{7CBABFFE-9414-4D42-A5CF-FF67BF089C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793" y="2389269"/>
              <a:ext cx="1601502" cy="467024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66" name="Straight Connector 22">
              <a:extLst>
                <a:ext uri="{FF2B5EF4-FFF2-40B4-BE49-F238E27FC236}">
                  <a16:creationId xmlns:a16="http://schemas.microsoft.com/office/drawing/2014/main" id="{08A48C83-5824-4470-8997-AE9E638A3A6C}"/>
                </a:ext>
              </a:extLst>
            </p:cNvPr>
            <p:cNvCxnSpPr/>
            <p:nvPr/>
          </p:nvCxnSpPr>
          <p:spPr>
            <a:xfrm flipH="1">
              <a:off x="3160798" y="2224342"/>
              <a:ext cx="1309691" cy="0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67" name="Rectangle 70">
              <a:extLst>
                <a:ext uri="{FF2B5EF4-FFF2-40B4-BE49-F238E27FC236}">
                  <a16:creationId xmlns:a16="http://schemas.microsoft.com/office/drawing/2014/main" id="{050BD410-F8C6-4977-83F9-A158C59A27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5800" y="1758684"/>
              <a:ext cx="1389949" cy="43727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68" name="Straight Connector 22">
              <a:extLst>
                <a:ext uri="{FF2B5EF4-FFF2-40B4-BE49-F238E27FC236}">
                  <a16:creationId xmlns:a16="http://schemas.microsoft.com/office/drawing/2014/main" id="{DAF455BF-4230-45F7-B023-ECACB9E7C592}"/>
                </a:ext>
              </a:extLst>
            </p:cNvPr>
            <p:cNvCxnSpPr/>
            <p:nvPr/>
          </p:nvCxnSpPr>
          <p:spPr>
            <a:xfrm flipH="1">
              <a:off x="3369214" y="4516035"/>
              <a:ext cx="1454261" cy="6791"/>
            </a:xfrm>
            <a:prstGeom prst="line">
              <a:avLst/>
            </a:prstGeom>
            <a:ln w="12700"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69" name="Rectangle 70">
              <a:extLst>
                <a:ext uri="{FF2B5EF4-FFF2-40B4-BE49-F238E27FC236}">
                  <a16:creationId xmlns:a16="http://schemas.microsoft.com/office/drawing/2014/main" id="{90FEA302-6B10-452A-961E-623B7800CC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5572" y="4195144"/>
              <a:ext cx="1589359" cy="304800"/>
            </a:xfrm>
            <a:prstGeom prst="rect">
              <a:avLst/>
            </a:prstGeom>
            <a:solidFill>
              <a:srgbClr val="FF6699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B1.3</a:t>
              </a:r>
            </a:p>
          </p:txBody>
        </p:sp>
        <p:cxnSp>
          <p:nvCxnSpPr>
            <p:cNvPr id="70" name="Straight Connector 22">
              <a:extLst>
                <a:ext uri="{FF2B5EF4-FFF2-40B4-BE49-F238E27FC236}">
                  <a16:creationId xmlns:a16="http://schemas.microsoft.com/office/drawing/2014/main" id="{02A62366-0A8A-4FFA-BFCC-04B38BF0628B}"/>
                </a:ext>
              </a:extLst>
            </p:cNvPr>
            <p:cNvCxnSpPr/>
            <p:nvPr/>
          </p:nvCxnSpPr>
          <p:spPr>
            <a:xfrm flipH="1">
              <a:off x="5436608" y="2856293"/>
              <a:ext cx="1509815" cy="0"/>
            </a:xfrm>
            <a:prstGeom prst="line">
              <a:avLst/>
            </a:prstGeom>
            <a:ln w="12700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EEDE5254-4F57-41E7-B5C4-3B91A58A6C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4931" y="2402635"/>
              <a:ext cx="1808918" cy="427242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72" name="Straight Connector 22">
              <a:extLst>
                <a:ext uri="{FF2B5EF4-FFF2-40B4-BE49-F238E27FC236}">
                  <a16:creationId xmlns:a16="http://schemas.microsoft.com/office/drawing/2014/main" id="{E6F03E29-63BF-4B47-BEF1-10C73B1B4111}"/>
                </a:ext>
              </a:extLst>
            </p:cNvPr>
            <p:cNvCxnSpPr/>
            <p:nvPr/>
          </p:nvCxnSpPr>
          <p:spPr>
            <a:xfrm flipH="1">
              <a:off x="6912272" y="1734781"/>
              <a:ext cx="1475410" cy="7552"/>
            </a:xfrm>
            <a:prstGeom prst="line">
              <a:avLst/>
            </a:prstGeom>
            <a:ln w="12700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73" name="Rectangle 70">
              <a:extLst>
                <a:ext uri="{FF2B5EF4-FFF2-40B4-BE49-F238E27FC236}">
                  <a16:creationId xmlns:a16="http://schemas.microsoft.com/office/drawing/2014/main" id="{7517EDDD-5871-4D26-BB14-87AE38CB07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9710" y="1357445"/>
              <a:ext cx="1826712" cy="34440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74" name="Straight Connector 22">
              <a:extLst>
                <a:ext uri="{FF2B5EF4-FFF2-40B4-BE49-F238E27FC236}">
                  <a16:creationId xmlns:a16="http://schemas.microsoft.com/office/drawing/2014/main" id="{2D9E2DB1-C5CD-40D3-82C2-E8C716811302}"/>
                </a:ext>
              </a:extLst>
            </p:cNvPr>
            <p:cNvCxnSpPr/>
            <p:nvPr/>
          </p:nvCxnSpPr>
          <p:spPr>
            <a:xfrm flipH="1">
              <a:off x="1982743" y="4606027"/>
              <a:ext cx="1362070" cy="7119"/>
            </a:xfrm>
            <a:prstGeom prst="line">
              <a:avLst/>
            </a:prstGeom>
            <a:ln w="12700"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75" name="Rectangle 70">
              <a:extLst>
                <a:ext uri="{FF2B5EF4-FFF2-40B4-BE49-F238E27FC236}">
                  <a16:creationId xmlns:a16="http://schemas.microsoft.com/office/drawing/2014/main" id="{97DD2FE0-947B-4755-B770-92CC1E3B0E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5227" y="3662774"/>
              <a:ext cx="1796727" cy="351393"/>
            </a:xfrm>
            <a:prstGeom prst="rect">
              <a:avLst/>
            </a:prstGeom>
            <a:solidFill>
              <a:srgbClr val="FF6699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r>
                <a:rPr lang="en-US" altLang="zh-TW" sz="1400" dirty="0">
                  <a:solidFill>
                    <a:srgbClr val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B1.2</a:t>
              </a:r>
            </a:p>
          </p:txBody>
        </p:sp>
        <p:sp>
          <p:nvSpPr>
            <p:cNvPr id="76" name="Rectangle 70">
              <a:extLst>
                <a:ext uri="{FF2B5EF4-FFF2-40B4-BE49-F238E27FC236}">
                  <a16:creationId xmlns:a16="http://schemas.microsoft.com/office/drawing/2014/main" id="{51E4DCE6-5AC5-47F0-B9E6-DD2995B5B3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2756" y="3947657"/>
              <a:ext cx="1625617" cy="46238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34290" tIns="13716" rIns="20574" bIns="13716" anchor="ctr"/>
            <a:lstStyle/>
            <a:p>
              <a:pPr algn="ctr"/>
              <a:endParaRPr 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" name="群組 1">
            <a:extLst>
              <a:ext uri="{FF2B5EF4-FFF2-40B4-BE49-F238E27FC236}">
                <a16:creationId xmlns:a16="http://schemas.microsoft.com/office/drawing/2014/main" id="{014D7838-8270-4B33-9914-C1DCCA6E6AA8}"/>
              </a:ext>
            </a:extLst>
          </p:cNvPr>
          <p:cNvGrpSpPr/>
          <p:nvPr/>
        </p:nvGrpSpPr>
        <p:grpSpPr>
          <a:xfrm>
            <a:off x="7550459" y="350255"/>
            <a:ext cx="1528085" cy="811252"/>
            <a:chOff x="7508412" y="790627"/>
            <a:chExt cx="1528085" cy="811252"/>
          </a:xfrm>
        </p:grpSpPr>
        <p:sp>
          <p:nvSpPr>
            <p:cNvPr id="79" name="矩形 78">
              <a:extLst>
                <a:ext uri="{FF2B5EF4-FFF2-40B4-BE49-F238E27FC236}">
                  <a16:creationId xmlns:a16="http://schemas.microsoft.com/office/drawing/2014/main" id="{C66798A4-0BFA-4566-9CB3-50FF2F43C83A}"/>
                </a:ext>
              </a:extLst>
            </p:cNvPr>
            <p:cNvSpPr/>
            <p:nvPr/>
          </p:nvSpPr>
          <p:spPr>
            <a:xfrm>
              <a:off x="7508413" y="836213"/>
              <a:ext cx="139321" cy="183167"/>
            </a:xfrm>
            <a:prstGeom prst="rect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0" name="矩形 79">
              <a:extLst>
                <a:ext uri="{FF2B5EF4-FFF2-40B4-BE49-F238E27FC236}">
                  <a16:creationId xmlns:a16="http://schemas.microsoft.com/office/drawing/2014/main" id="{7886026C-DE46-46D6-9233-44F5EE71A296}"/>
                </a:ext>
              </a:extLst>
            </p:cNvPr>
            <p:cNvSpPr/>
            <p:nvPr/>
          </p:nvSpPr>
          <p:spPr>
            <a:xfrm>
              <a:off x="7508413" y="1094486"/>
              <a:ext cx="139321" cy="18316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矩形 80">
              <a:extLst>
                <a:ext uri="{FF2B5EF4-FFF2-40B4-BE49-F238E27FC236}">
                  <a16:creationId xmlns:a16="http://schemas.microsoft.com/office/drawing/2014/main" id="{D8C9FE62-978C-4BCD-9401-78E1679D0583}"/>
                </a:ext>
              </a:extLst>
            </p:cNvPr>
            <p:cNvSpPr/>
            <p:nvPr/>
          </p:nvSpPr>
          <p:spPr>
            <a:xfrm>
              <a:off x="7508412" y="1365113"/>
              <a:ext cx="139321" cy="18316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2" name="文字方塊 81">
              <a:extLst>
                <a:ext uri="{FF2B5EF4-FFF2-40B4-BE49-F238E27FC236}">
                  <a16:creationId xmlns:a16="http://schemas.microsoft.com/office/drawing/2014/main" id="{84652AAD-3DAA-4F55-A41E-04D8A6E19205}"/>
                </a:ext>
              </a:extLst>
            </p:cNvPr>
            <p:cNvSpPr txBox="1"/>
            <p:nvPr/>
          </p:nvSpPr>
          <p:spPr>
            <a:xfrm>
              <a:off x="7668345" y="790627"/>
              <a:ext cx="13681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100" dirty="0">
                  <a:solidFill>
                    <a:srgbClr val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本計畫將執行項目</a:t>
              </a:r>
            </a:p>
          </p:txBody>
        </p:sp>
        <p:sp>
          <p:nvSpPr>
            <p:cNvPr id="83" name="文字方塊 82">
              <a:extLst>
                <a:ext uri="{FF2B5EF4-FFF2-40B4-BE49-F238E27FC236}">
                  <a16:creationId xmlns:a16="http://schemas.microsoft.com/office/drawing/2014/main" id="{A26C41BA-879A-4E46-93DF-D9FB4E747D09}"/>
                </a:ext>
              </a:extLst>
            </p:cNvPr>
            <p:cNvSpPr txBox="1"/>
            <p:nvPr/>
          </p:nvSpPr>
          <p:spPr>
            <a:xfrm>
              <a:off x="7668345" y="1078659"/>
              <a:ext cx="13681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100" dirty="0">
                  <a:solidFill>
                    <a:srgbClr val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其他執行中項目</a:t>
              </a:r>
            </a:p>
          </p:txBody>
        </p:sp>
        <p:sp>
          <p:nvSpPr>
            <p:cNvPr id="84" name="文字方塊 83">
              <a:extLst>
                <a:ext uri="{FF2B5EF4-FFF2-40B4-BE49-F238E27FC236}">
                  <a16:creationId xmlns:a16="http://schemas.microsoft.com/office/drawing/2014/main" id="{997651B0-2F95-4CD5-B706-6AD40BCB634C}"/>
                </a:ext>
              </a:extLst>
            </p:cNvPr>
            <p:cNvSpPr txBox="1"/>
            <p:nvPr/>
          </p:nvSpPr>
          <p:spPr>
            <a:xfrm>
              <a:off x="7668345" y="1340269"/>
              <a:ext cx="13681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100" dirty="0">
                  <a:solidFill>
                    <a:srgbClr val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已具備能量</a:t>
              </a:r>
            </a:p>
          </p:txBody>
        </p:sp>
      </p:grpSp>
      <p:sp>
        <p:nvSpPr>
          <p:cNvPr id="85" name="文字方塊 84">
            <a:extLst>
              <a:ext uri="{FF2B5EF4-FFF2-40B4-BE49-F238E27FC236}">
                <a16:creationId xmlns:a16="http://schemas.microsoft.com/office/drawing/2014/main" id="{F5C56A7A-E607-4E58-A67B-1C12CDB07784}"/>
              </a:ext>
            </a:extLst>
          </p:cNvPr>
          <p:cNvSpPr txBox="1"/>
          <p:nvPr/>
        </p:nvSpPr>
        <p:spPr>
          <a:xfrm>
            <a:off x="867103" y="1381115"/>
            <a:ext cx="3300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A.</a:t>
            </a:r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工作項</a:t>
            </a:r>
            <a: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○○公司、○○公司</a:t>
            </a:r>
            <a: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6" name="文字方塊 85">
            <a:extLst>
              <a:ext uri="{FF2B5EF4-FFF2-40B4-BE49-F238E27FC236}">
                <a16:creationId xmlns:a16="http://schemas.microsoft.com/office/drawing/2014/main" id="{DA5A0EAF-E526-487C-93CF-8650D8960EC9}"/>
              </a:ext>
            </a:extLst>
          </p:cNvPr>
          <p:cNvSpPr txBox="1"/>
          <p:nvPr/>
        </p:nvSpPr>
        <p:spPr>
          <a:xfrm>
            <a:off x="1772551" y="6170466"/>
            <a:ext cx="2194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B.</a:t>
            </a:r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工作項</a:t>
            </a:r>
            <a: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○○公司</a:t>
            </a:r>
            <a: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7" name="文字方塊 86">
            <a:extLst>
              <a:ext uri="{FF2B5EF4-FFF2-40B4-BE49-F238E27FC236}">
                <a16:creationId xmlns:a16="http://schemas.microsoft.com/office/drawing/2014/main" id="{6CAE311F-2D50-461E-8DA0-FB1658CE59B0}"/>
              </a:ext>
            </a:extLst>
          </p:cNvPr>
          <p:cNvSpPr txBox="1"/>
          <p:nvPr/>
        </p:nvSpPr>
        <p:spPr>
          <a:xfrm>
            <a:off x="4699803" y="1403090"/>
            <a:ext cx="2194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C.</a:t>
            </a:r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工作項</a:t>
            </a:r>
            <a: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○○公司</a:t>
            </a:r>
            <a: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8" name="文字方塊 87">
            <a:extLst>
              <a:ext uri="{FF2B5EF4-FFF2-40B4-BE49-F238E27FC236}">
                <a16:creationId xmlns:a16="http://schemas.microsoft.com/office/drawing/2014/main" id="{81F5FFB7-DF89-42C1-9D9B-99E72CE11A3A}"/>
              </a:ext>
            </a:extLst>
          </p:cNvPr>
          <p:cNvSpPr txBox="1"/>
          <p:nvPr/>
        </p:nvSpPr>
        <p:spPr>
          <a:xfrm>
            <a:off x="5228249" y="6150528"/>
            <a:ext cx="2194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D.</a:t>
            </a:r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工作項</a:t>
            </a:r>
            <a: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○○公司</a:t>
            </a:r>
            <a: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9" name="文字方塊 88">
            <a:extLst>
              <a:ext uri="{FF2B5EF4-FFF2-40B4-BE49-F238E27FC236}">
                <a16:creationId xmlns:a16="http://schemas.microsoft.com/office/drawing/2014/main" id="{D0A5467C-E358-478E-9BFD-FD71832B214B}"/>
              </a:ext>
            </a:extLst>
          </p:cNvPr>
          <p:cNvSpPr txBox="1"/>
          <p:nvPr/>
        </p:nvSpPr>
        <p:spPr>
          <a:xfrm>
            <a:off x="8721969" y="6433457"/>
            <a:ext cx="422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6</a:t>
            </a:r>
            <a:endParaRPr lang="zh-TW" altLang="en-US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73D67173-7B5F-4D87-8CD0-5E6F3575DACE}"/>
              </a:ext>
            </a:extLst>
          </p:cNvPr>
          <p:cNvSpPr txBox="1"/>
          <p:nvPr/>
        </p:nvSpPr>
        <p:spPr>
          <a:xfrm>
            <a:off x="1172252" y="963147"/>
            <a:ext cx="6054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請聯盟或單一型計畫申請業者依照各計畫工作分工填報</a:t>
            </a:r>
          </a:p>
        </p:txBody>
      </p:sp>
    </p:spTree>
    <p:extLst>
      <p:ext uri="{BB962C8B-B14F-4D97-AF65-F5344CB8AC3E}">
        <p14:creationId xmlns:p14="http://schemas.microsoft.com/office/powerpoint/2010/main" val="66750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981E8F86-8A56-4AC5-86A2-6F9722A0F754}"/>
              </a:ext>
            </a:extLst>
          </p:cNvPr>
          <p:cNvSpPr txBox="1"/>
          <p:nvPr/>
        </p:nvSpPr>
        <p:spPr>
          <a:xfrm>
            <a:off x="267998" y="0"/>
            <a:ext cx="8001000" cy="983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具體實施方法</a:t>
            </a:r>
            <a:r>
              <a:rPr lang="en-US" altLang="zh-TW" sz="4400" b="1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400" b="1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樹狀圖</a:t>
            </a:r>
            <a:r>
              <a:rPr lang="en-US" altLang="zh-TW" sz="4400" b="1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7" name="圓角矩形 17">
            <a:extLst>
              <a:ext uri="{FF2B5EF4-FFF2-40B4-BE49-F238E27FC236}">
                <a16:creationId xmlns:a16="http://schemas.microsoft.com/office/drawing/2014/main" id="{F3601860-D6A2-4423-AA2B-34D6C1E759DD}"/>
              </a:ext>
            </a:extLst>
          </p:cNvPr>
          <p:cNvSpPr/>
          <p:nvPr/>
        </p:nvSpPr>
        <p:spPr>
          <a:xfrm>
            <a:off x="3761648" y="1945924"/>
            <a:ext cx="1571347" cy="355106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計畫名稱</a:t>
            </a:r>
          </a:p>
        </p:txBody>
      </p:sp>
      <p:sp>
        <p:nvSpPr>
          <p:cNvPr id="8" name="圓角矩形 32">
            <a:extLst>
              <a:ext uri="{FF2B5EF4-FFF2-40B4-BE49-F238E27FC236}">
                <a16:creationId xmlns:a16="http://schemas.microsoft.com/office/drawing/2014/main" id="{40FB7946-2D32-411B-88EF-1F10C404D228}"/>
              </a:ext>
            </a:extLst>
          </p:cNvPr>
          <p:cNvSpPr/>
          <p:nvPr/>
        </p:nvSpPr>
        <p:spPr>
          <a:xfrm>
            <a:off x="7073387" y="3356267"/>
            <a:ext cx="1260650" cy="506027"/>
          </a:xfrm>
          <a:prstGeom prst="round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9" name="圓角矩形 39">
            <a:extLst>
              <a:ext uri="{FF2B5EF4-FFF2-40B4-BE49-F238E27FC236}">
                <a16:creationId xmlns:a16="http://schemas.microsoft.com/office/drawing/2014/main" id="{5E0EBE88-0417-431C-8437-989262D93546}"/>
              </a:ext>
            </a:extLst>
          </p:cNvPr>
          <p:cNvSpPr/>
          <p:nvPr/>
        </p:nvSpPr>
        <p:spPr>
          <a:xfrm>
            <a:off x="7073387" y="4019329"/>
            <a:ext cx="1260650" cy="506027"/>
          </a:xfrm>
          <a:prstGeom prst="round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2" name="圓角矩形 43">
            <a:extLst>
              <a:ext uri="{FF2B5EF4-FFF2-40B4-BE49-F238E27FC236}">
                <a16:creationId xmlns:a16="http://schemas.microsoft.com/office/drawing/2014/main" id="{5CDB7914-FF19-45B9-BAF2-0F7963D1F206}"/>
              </a:ext>
            </a:extLst>
          </p:cNvPr>
          <p:cNvSpPr/>
          <p:nvPr/>
        </p:nvSpPr>
        <p:spPr>
          <a:xfrm>
            <a:off x="6817053" y="2669330"/>
            <a:ext cx="1539033" cy="508040"/>
          </a:xfrm>
          <a:prstGeom prst="round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C.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工作項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(30%)</a:t>
            </a:r>
            <a:endParaRPr kumimoji="0" lang="zh-TW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DC05B087-70BB-4B7D-8B38-CCE9790A131D}"/>
              </a:ext>
            </a:extLst>
          </p:cNvPr>
          <p:cNvCxnSpPr>
            <a:cxnSpLocks/>
          </p:cNvCxnSpPr>
          <p:nvPr/>
        </p:nvCxnSpPr>
        <p:spPr>
          <a:xfrm>
            <a:off x="1844488" y="2435648"/>
            <a:ext cx="5742081" cy="2525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CCB564E8-1E46-4AAC-85B3-C5816936C06D}"/>
              </a:ext>
            </a:extLst>
          </p:cNvPr>
          <p:cNvCxnSpPr>
            <a:endCxn id="12" idx="0"/>
          </p:cNvCxnSpPr>
          <p:nvPr/>
        </p:nvCxnSpPr>
        <p:spPr>
          <a:xfrm>
            <a:off x="7586569" y="2449731"/>
            <a:ext cx="1" cy="2195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D02AD0C4-45DE-4CFC-9F34-D1C4AAECD9AF}"/>
              </a:ext>
            </a:extLst>
          </p:cNvPr>
          <p:cNvCxnSpPr>
            <a:cxnSpLocks/>
          </p:cNvCxnSpPr>
          <p:nvPr/>
        </p:nvCxnSpPr>
        <p:spPr>
          <a:xfrm flipH="1">
            <a:off x="4536955" y="2306932"/>
            <a:ext cx="1" cy="1711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8D546B2E-5A91-46E4-A248-A401717B1DFB}"/>
              </a:ext>
            </a:extLst>
          </p:cNvPr>
          <p:cNvCxnSpPr/>
          <p:nvPr/>
        </p:nvCxnSpPr>
        <p:spPr>
          <a:xfrm>
            <a:off x="4542794" y="2469173"/>
            <a:ext cx="0" cy="22635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40AB72F5-6FA4-44B1-AF35-B1617668FDEF}"/>
              </a:ext>
            </a:extLst>
          </p:cNvPr>
          <p:cNvCxnSpPr/>
          <p:nvPr/>
        </p:nvCxnSpPr>
        <p:spPr>
          <a:xfrm flipH="1">
            <a:off x="7746367" y="3183953"/>
            <a:ext cx="1" cy="1788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直線單箭頭接點 21">
            <a:extLst>
              <a:ext uri="{FF2B5EF4-FFF2-40B4-BE49-F238E27FC236}">
                <a16:creationId xmlns:a16="http://schemas.microsoft.com/office/drawing/2014/main" id="{5CDDA2B5-81B3-4071-B634-99D16C610961}"/>
              </a:ext>
            </a:extLst>
          </p:cNvPr>
          <p:cNvCxnSpPr/>
          <p:nvPr/>
        </p:nvCxnSpPr>
        <p:spPr>
          <a:xfrm>
            <a:off x="7746367" y="3868877"/>
            <a:ext cx="0" cy="1629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1" name="群組 30">
            <a:extLst>
              <a:ext uri="{FF2B5EF4-FFF2-40B4-BE49-F238E27FC236}">
                <a16:creationId xmlns:a16="http://schemas.microsoft.com/office/drawing/2014/main" id="{31757B31-7910-4409-BD0D-EF46A10D21D2}"/>
              </a:ext>
            </a:extLst>
          </p:cNvPr>
          <p:cNvGrpSpPr/>
          <p:nvPr/>
        </p:nvGrpSpPr>
        <p:grpSpPr>
          <a:xfrm>
            <a:off x="2905973" y="2448786"/>
            <a:ext cx="3626628" cy="2062905"/>
            <a:chOff x="72468" y="2264673"/>
            <a:chExt cx="3626628" cy="2062905"/>
          </a:xfrm>
        </p:grpSpPr>
        <p:sp>
          <p:nvSpPr>
            <p:cNvPr id="32" name="圓角矩形 18">
              <a:extLst>
                <a:ext uri="{FF2B5EF4-FFF2-40B4-BE49-F238E27FC236}">
                  <a16:creationId xmlns:a16="http://schemas.microsoft.com/office/drawing/2014/main" id="{F7AEC409-0B6C-426D-BDAF-4F0AF5825D52}"/>
                </a:ext>
              </a:extLst>
            </p:cNvPr>
            <p:cNvSpPr/>
            <p:nvPr/>
          </p:nvSpPr>
          <p:spPr>
            <a:xfrm>
              <a:off x="581121" y="2492338"/>
              <a:ext cx="2311851" cy="471974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TW" altLang="en-US" sz="1400" b="1" dirty="0">
                  <a:solidFill>
                    <a:prstClr val="whit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en-US" altLang="zh-TW" sz="1400" b="1" dirty="0">
                  <a:solidFill>
                    <a:prstClr val="whit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B.</a:t>
              </a:r>
              <a:r>
                <a:rPr lang="zh-TW" altLang="en-US" sz="1400" b="1" dirty="0">
                  <a:solidFill>
                    <a:prstClr val="whit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工作項</a:t>
              </a:r>
              <a:r>
                <a:rPr lang="en-US" altLang="zh-TW" sz="1400" b="1" dirty="0">
                  <a:solidFill>
                    <a:prstClr val="whit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(40%)</a:t>
              </a:r>
              <a:endPara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33" name="圓角矩形 5">
              <a:extLst>
                <a:ext uri="{FF2B5EF4-FFF2-40B4-BE49-F238E27FC236}">
                  <a16:creationId xmlns:a16="http://schemas.microsoft.com/office/drawing/2014/main" id="{3BDC105D-B818-4C01-9A83-B14BB54AE3E7}"/>
                </a:ext>
              </a:extLst>
            </p:cNvPr>
            <p:cNvSpPr/>
            <p:nvPr/>
          </p:nvSpPr>
          <p:spPr>
            <a:xfrm>
              <a:off x="72468" y="3190002"/>
              <a:ext cx="1103039" cy="506027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34" name="圓角矩形 22">
              <a:extLst>
                <a:ext uri="{FF2B5EF4-FFF2-40B4-BE49-F238E27FC236}">
                  <a16:creationId xmlns:a16="http://schemas.microsoft.com/office/drawing/2014/main" id="{00321F32-528F-46CC-907F-DD6FF026EC2C}"/>
                </a:ext>
              </a:extLst>
            </p:cNvPr>
            <p:cNvSpPr/>
            <p:nvPr/>
          </p:nvSpPr>
          <p:spPr>
            <a:xfrm>
              <a:off x="1211714" y="3189997"/>
              <a:ext cx="1103039" cy="506027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35" name="圓角矩形 23">
              <a:extLst>
                <a:ext uri="{FF2B5EF4-FFF2-40B4-BE49-F238E27FC236}">
                  <a16:creationId xmlns:a16="http://schemas.microsoft.com/office/drawing/2014/main" id="{0C5C38A1-E827-49F0-871E-64EA52CAF230}"/>
                </a:ext>
              </a:extLst>
            </p:cNvPr>
            <p:cNvSpPr/>
            <p:nvPr/>
          </p:nvSpPr>
          <p:spPr>
            <a:xfrm>
              <a:off x="2560581" y="3199274"/>
              <a:ext cx="1138515" cy="505146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36" name="圓角矩形 33">
              <a:extLst>
                <a:ext uri="{FF2B5EF4-FFF2-40B4-BE49-F238E27FC236}">
                  <a16:creationId xmlns:a16="http://schemas.microsoft.com/office/drawing/2014/main" id="{07AA9759-474B-4865-BFEE-9D681E31937F}"/>
                </a:ext>
              </a:extLst>
            </p:cNvPr>
            <p:cNvSpPr/>
            <p:nvPr/>
          </p:nvSpPr>
          <p:spPr>
            <a:xfrm>
              <a:off x="1053154" y="3972472"/>
              <a:ext cx="1420158" cy="355106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  <p:cxnSp>
          <p:nvCxnSpPr>
            <p:cNvPr id="38" name="直線接點 37">
              <a:extLst>
                <a:ext uri="{FF2B5EF4-FFF2-40B4-BE49-F238E27FC236}">
                  <a16:creationId xmlns:a16="http://schemas.microsoft.com/office/drawing/2014/main" id="{3D2EEC8F-7B7F-4F88-96A1-BB0BE0FFF9CE}"/>
                </a:ext>
              </a:extLst>
            </p:cNvPr>
            <p:cNvCxnSpPr/>
            <p:nvPr/>
          </p:nvCxnSpPr>
          <p:spPr>
            <a:xfrm>
              <a:off x="1713817" y="2264673"/>
              <a:ext cx="0" cy="21959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直線單箭頭接點 38">
              <a:extLst>
                <a:ext uri="{FF2B5EF4-FFF2-40B4-BE49-F238E27FC236}">
                  <a16:creationId xmlns:a16="http://schemas.microsoft.com/office/drawing/2014/main" id="{BA2DC7D5-E963-4290-BB4E-1BDE2823E676}"/>
                </a:ext>
              </a:extLst>
            </p:cNvPr>
            <p:cNvCxnSpPr/>
            <p:nvPr/>
          </p:nvCxnSpPr>
          <p:spPr>
            <a:xfrm flipH="1">
              <a:off x="976855" y="2969434"/>
              <a:ext cx="198652" cy="201775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單箭頭接點 39">
              <a:extLst>
                <a:ext uri="{FF2B5EF4-FFF2-40B4-BE49-F238E27FC236}">
                  <a16:creationId xmlns:a16="http://schemas.microsoft.com/office/drawing/2014/main" id="{890A809C-73B7-4331-8FF3-355D4DD12008}"/>
                </a:ext>
              </a:extLst>
            </p:cNvPr>
            <p:cNvCxnSpPr/>
            <p:nvPr/>
          </p:nvCxnSpPr>
          <p:spPr>
            <a:xfrm>
              <a:off x="2525947" y="2962805"/>
              <a:ext cx="180207" cy="22622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直線單箭頭接點 40">
              <a:extLst>
                <a:ext uri="{FF2B5EF4-FFF2-40B4-BE49-F238E27FC236}">
                  <a16:creationId xmlns:a16="http://schemas.microsoft.com/office/drawing/2014/main" id="{5699013D-C129-4F62-A489-3A240FE8A5F4}"/>
                </a:ext>
              </a:extLst>
            </p:cNvPr>
            <p:cNvCxnSpPr>
              <a:cxnSpLocks/>
              <a:stCxn id="34" idx="3"/>
              <a:endCxn id="35" idx="1"/>
            </p:cNvCxnSpPr>
            <p:nvPr/>
          </p:nvCxnSpPr>
          <p:spPr>
            <a:xfrm>
              <a:off x="2314753" y="3443011"/>
              <a:ext cx="245828" cy="8836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單箭頭接點 41">
              <a:extLst>
                <a:ext uri="{FF2B5EF4-FFF2-40B4-BE49-F238E27FC236}">
                  <a16:creationId xmlns:a16="http://schemas.microsoft.com/office/drawing/2014/main" id="{93920CBA-2169-4850-B2E5-B0830F0F1943}"/>
                </a:ext>
              </a:extLst>
            </p:cNvPr>
            <p:cNvCxnSpPr/>
            <p:nvPr/>
          </p:nvCxnSpPr>
          <p:spPr>
            <a:xfrm flipH="1">
              <a:off x="1791273" y="2969434"/>
              <a:ext cx="1" cy="22984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單箭頭接點 43">
              <a:extLst>
                <a:ext uri="{FF2B5EF4-FFF2-40B4-BE49-F238E27FC236}">
                  <a16:creationId xmlns:a16="http://schemas.microsoft.com/office/drawing/2014/main" id="{E03E5573-2946-4E32-8F5B-F0501513C983}"/>
                </a:ext>
              </a:extLst>
            </p:cNvPr>
            <p:cNvCxnSpPr>
              <a:cxnSpLocks/>
              <a:stCxn id="34" idx="2"/>
              <a:endCxn id="36" idx="0"/>
            </p:cNvCxnSpPr>
            <p:nvPr/>
          </p:nvCxnSpPr>
          <p:spPr>
            <a:xfrm flipH="1">
              <a:off x="1763233" y="3696024"/>
              <a:ext cx="1" cy="27644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" name="群組 48">
            <a:extLst>
              <a:ext uri="{FF2B5EF4-FFF2-40B4-BE49-F238E27FC236}">
                <a16:creationId xmlns:a16="http://schemas.microsoft.com/office/drawing/2014/main" id="{E53F9204-8090-4031-952C-2BAC3EC377C5}"/>
              </a:ext>
            </a:extLst>
          </p:cNvPr>
          <p:cNvGrpSpPr/>
          <p:nvPr/>
        </p:nvGrpSpPr>
        <p:grpSpPr>
          <a:xfrm>
            <a:off x="329963" y="2676293"/>
            <a:ext cx="2562144" cy="1822557"/>
            <a:chOff x="3800902" y="2498207"/>
            <a:chExt cx="2562144" cy="1822557"/>
          </a:xfrm>
        </p:grpSpPr>
        <p:cxnSp>
          <p:nvCxnSpPr>
            <p:cNvPr id="50" name="直線單箭頭接點 49">
              <a:extLst>
                <a:ext uri="{FF2B5EF4-FFF2-40B4-BE49-F238E27FC236}">
                  <a16:creationId xmlns:a16="http://schemas.microsoft.com/office/drawing/2014/main" id="{33D9090B-BAE2-4702-B3DB-F481DE944895}"/>
                </a:ext>
              </a:extLst>
            </p:cNvPr>
            <p:cNvCxnSpPr/>
            <p:nvPr/>
          </p:nvCxnSpPr>
          <p:spPr>
            <a:xfrm flipH="1">
              <a:off x="5314117" y="3688137"/>
              <a:ext cx="1" cy="27645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圓角矩形 24">
              <a:extLst>
                <a:ext uri="{FF2B5EF4-FFF2-40B4-BE49-F238E27FC236}">
                  <a16:creationId xmlns:a16="http://schemas.microsoft.com/office/drawing/2014/main" id="{BE4F7601-BE9A-4939-93BF-270115773734}"/>
                </a:ext>
              </a:extLst>
            </p:cNvPr>
            <p:cNvSpPr/>
            <p:nvPr/>
          </p:nvSpPr>
          <p:spPr>
            <a:xfrm>
              <a:off x="3800902" y="3189996"/>
              <a:ext cx="1103039" cy="506027"/>
            </a:xfrm>
            <a:prstGeom prst="roundRect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A1.1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工作</a:t>
              </a:r>
              <a:endPara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1400" b="1" dirty="0">
                  <a:solidFill>
                    <a:prstClr val="whit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(20%)</a:t>
              </a:r>
              <a:endPara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54" name="圓角矩形 30">
              <a:extLst>
                <a:ext uri="{FF2B5EF4-FFF2-40B4-BE49-F238E27FC236}">
                  <a16:creationId xmlns:a16="http://schemas.microsoft.com/office/drawing/2014/main" id="{01BF99F2-78BD-44F7-B090-DC26CAC0B406}"/>
                </a:ext>
              </a:extLst>
            </p:cNvPr>
            <p:cNvSpPr/>
            <p:nvPr/>
          </p:nvSpPr>
          <p:spPr>
            <a:xfrm>
              <a:off x="4960789" y="3189995"/>
              <a:ext cx="1103039" cy="506027"/>
            </a:xfrm>
            <a:prstGeom prst="roundRect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1400" b="1" dirty="0">
                  <a:solidFill>
                    <a:prstClr val="whit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A1.2</a:t>
              </a:r>
              <a:r>
                <a:rPr lang="zh-TW" altLang="en-US" sz="1400" b="1" dirty="0">
                  <a:solidFill>
                    <a:prstClr val="whit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工作</a:t>
              </a:r>
              <a:endParaRPr lang="en-US" altLang="zh-TW" sz="14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(10%)</a:t>
              </a:r>
              <a:endPara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56" name="圓角矩形 42">
              <a:extLst>
                <a:ext uri="{FF2B5EF4-FFF2-40B4-BE49-F238E27FC236}">
                  <a16:creationId xmlns:a16="http://schemas.microsoft.com/office/drawing/2014/main" id="{3FFC5DCE-152C-4D3E-BAFA-BCC003FEDD3B}"/>
                </a:ext>
              </a:extLst>
            </p:cNvPr>
            <p:cNvSpPr/>
            <p:nvPr/>
          </p:nvSpPr>
          <p:spPr>
            <a:xfrm>
              <a:off x="4267808" y="2498207"/>
              <a:ext cx="2095238" cy="455670"/>
            </a:xfrm>
            <a:prstGeom prst="roundRect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1400" b="1" dirty="0">
                  <a:solidFill>
                    <a:prstClr val="whit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A.</a:t>
              </a:r>
              <a:r>
                <a:rPr lang="zh-TW" altLang="en-US" sz="1400" b="1" dirty="0">
                  <a:solidFill>
                    <a:prstClr val="whit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工作項</a:t>
              </a:r>
              <a:r>
                <a:rPr lang="en-US" altLang="zh-TW" sz="1400" b="1" dirty="0">
                  <a:solidFill>
                    <a:prstClr val="whit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(30%)</a:t>
              </a:r>
              <a:endPara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57" name="圓角矩形 45">
              <a:extLst>
                <a:ext uri="{FF2B5EF4-FFF2-40B4-BE49-F238E27FC236}">
                  <a16:creationId xmlns:a16="http://schemas.microsoft.com/office/drawing/2014/main" id="{EE3DEE4C-47C1-4577-B8D4-05F17C503F13}"/>
                </a:ext>
              </a:extLst>
            </p:cNvPr>
            <p:cNvSpPr/>
            <p:nvPr/>
          </p:nvSpPr>
          <p:spPr>
            <a:xfrm>
              <a:off x="4629972" y="3966273"/>
              <a:ext cx="1570033" cy="354491"/>
            </a:xfrm>
            <a:prstGeom prst="roundRect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  <p:cxnSp>
          <p:nvCxnSpPr>
            <p:cNvPr id="59" name="直線單箭頭接點 58">
              <a:extLst>
                <a:ext uri="{FF2B5EF4-FFF2-40B4-BE49-F238E27FC236}">
                  <a16:creationId xmlns:a16="http://schemas.microsoft.com/office/drawing/2014/main" id="{467F8EBB-7241-4B2A-B7C8-0804CA116E2C}"/>
                </a:ext>
              </a:extLst>
            </p:cNvPr>
            <p:cNvCxnSpPr/>
            <p:nvPr/>
          </p:nvCxnSpPr>
          <p:spPr>
            <a:xfrm flipH="1">
              <a:off x="4577172" y="2996476"/>
              <a:ext cx="173798" cy="201775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單箭頭接點 59">
              <a:extLst>
                <a:ext uri="{FF2B5EF4-FFF2-40B4-BE49-F238E27FC236}">
                  <a16:creationId xmlns:a16="http://schemas.microsoft.com/office/drawing/2014/main" id="{4CF8CB7E-5881-4E3E-A080-E2454477EB66}"/>
                </a:ext>
              </a:extLst>
            </p:cNvPr>
            <p:cNvCxnSpPr>
              <a:cxnSpLocks/>
              <a:stCxn id="56" idx="2"/>
            </p:cNvCxnSpPr>
            <p:nvPr/>
          </p:nvCxnSpPr>
          <p:spPr>
            <a:xfrm flipH="1">
              <a:off x="5314117" y="2953877"/>
              <a:ext cx="1310" cy="233533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3" name="直線接點 62">
            <a:extLst>
              <a:ext uri="{FF2B5EF4-FFF2-40B4-BE49-F238E27FC236}">
                <a16:creationId xmlns:a16="http://schemas.microsoft.com/office/drawing/2014/main" id="{3C404674-A560-4C61-BA19-6599D8DEE5A5}"/>
              </a:ext>
            </a:extLst>
          </p:cNvPr>
          <p:cNvCxnSpPr>
            <a:cxnSpLocks/>
            <a:endCxn id="56" idx="0"/>
          </p:cNvCxnSpPr>
          <p:nvPr/>
        </p:nvCxnSpPr>
        <p:spPr>
          <a:xfrm>
            <a:off x="1844488" y="2430067"/>
            <a:ext cx="0" cy="24622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語音泡泡: 圓角矩形 68">
            <a:extLst>
              <a:ext uri="{FF2B5EF4-FFF2-40B4-BE49-F238E27FC236}">
                <a16:creationId xmlns:a16="http://schemas.microsoft.com/office/drawing/2014/main" id="{9860B946-58F4-48F7-8DD8-1650B600C395}"/>
              </a:ext>
            </a:extLst>
          </p:cNvPr>
          <p:cNvSpPr/>
          <p:nvPr/>
        </p:nvSpPr>
        <p:spPr>
          <a:xfrm>
            <a:off x="7221991" y="1198329"/>
            <a:ext cx="1820779" cy="417170"/>
          </a:xfrm>
          <a:prstGeom prst="wedgeRoundRectCallout">
            <a:avLst>
              <a:gd name="adj1" fmla="val -41538"/>
              <a:gd name="adj2" fmla="val 74036"/>
              <a:gd name="adj3" fmla="val 16667"/>
            </a:avLst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zh-TW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權重相加應為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100%</a:t>
            </a:r>
            <a:endParaRPr lang="zh-TW" altLang="en-US" sz="1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70" name="群組 69">
            <a:extLst>
              <a:ext uri="{FF2B5EF4-FFF2-40B4-BE49-F238E27FC236}">
                <a16:creationId xmlns:a16="http://schemas.microsoft.com/office/drawing/2014/main" id="{DCB2C071-30E3-4B52-8B0A-3BDB19C35139}"/>
              </a:ext>
            </a:extLst>
          </p:cNvPr>
          <p:cNvGrpSpPr/>
          <p:nvPr/>
        </p:nvGrpSpPr>
        <p:grpSpPr>
          <a:xfrm>
            <a:off x="17654" y="4067628"/>
            <a:ext cx="2935169" cy="2676696"/>
            <a:chOff x="8756012" y="1783838"/>
            <a:chExt cx="2935169" cy="2676696"/>
          </a:xfrm>
        </p:grpSpPr>
        <p:sp>
          <p:nvSpPr>
            <p:cNvPr id="71" name="矩形 70">
              <a:extLst>
                <a:ext uri="{FF2B5EF4-FFF2-40B4-BE49-F238E27FC236}">
                  <a16:creationId xmlns:a16="http://schemas.microsoft.com/office/drawing/2014/main" id="{0C13A654-8588-4456-B6E3-E07C5147C6EB}"/>
                </a:ext>
              </a:extLst>
            </p:cNvPr>
            <p:cNvSpPr/>
            <p:nvPr/>
          </p:nvSpPr>
          <p:spPr>
            <a:xfrm>
              <a:off x="8756012" y="2447846"/>
              <a:ext cx="2935169" cy="2012688"/>
            </a:xfrm>
            <a:prstGeom prst="rect">
              <a:avLst/>
            </a:prstGeom>
            <a:solidFill>
              <a:srgbClr val="FFF6D9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2" name="矩形 71">
              <a:extLst>
                <a:ext uri="{FF2B5EF4-FFF2-40B4-BE49-F238E27FC236}">
                  <a16:creationId xmlns:a16="http://schemas.microsoft.com/office/drawing/2014/main" id="{DA32E46F-7A85-4208-B2EA-DF31315F3D3B}"/>
                </a:ext>
              </a:extLst>
            </p:cNvPr>
            <p:cNvSpPr/>
            <p:nvPr/>
          </p:nvSpPr>
          <p:spPr>
            <a:xfrm>
              <a:off x="8756012" y="2447845"/>
              <a:ext cx="2935169" cy="16567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250" lvl="1">
                <a:lnSpc>
                  <a:spcPct val="120000"/>
                </a:lnSpc>
                <a:buSzPct val="100000"/>
              </a:pPr>
              <a:r>
                <a:rPr lang="zh-TW" altLang="en-US" b="1" kern="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重點提醒</a:t>
              </a:r>
            </a:p>
            <a:p>
              <a:pPr marL="288000" lvl="1" indent="-285750">
                <a:lnSpc>
                  <a:spcPct val="120000"/>
                </a:lnSpc>
                <a:spcBef>
                  <a:spcPts val="600"/>
                </a:spcBef>
                <a:buSzPct val="100000"/>
                <a:buBlip>
                  <a:blip r:embed="rId2"/>
                </a:buBlip>
              </a:pPr>
              <a:r>
                <a:rPr lang="zh-TW" altLang="en-US" sz="1600" kern="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如有</a:t>
              </a:r>
              <a:r>
                <a:rPr lang="zh-TW" altLang="en-US" sz="1600" u="sng" kern="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技術引進</a:t>
              </a:r>
              <a:r>
                <a:rPr lang="zh-TW" altLang="en-US" sz="1600" kern="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、</a:t>
              </a:r>
              <a:r>
                <a:rPr lang="zh-TW" altLang="en-US" sz="1600" u="sng" kern="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委託研究</a:t>
              </a:r>
              <a:r>
                <a:rPr lang="zh-TW" altLang="en-US" sz="1600" kern="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等項目，一併</a:t>
              </a:r>
              <a:r>
                <a:rPr lang="zh-TW" altLang="en-US" sz="1600" b="1" kern="0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註明</a:t>
              </a:r>
              <a:r>
                <a:rPr lang="zh-TW" altLang="en-US" sz="1600" kern="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且</a:t>
              </a:r>
              <a:r>
                <a:rPr lang="zh-TW" altLang="en-US" sz="1600" b="1" kern="0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單獨列出</a:t>
              </a:r>
              <a:r>
                <a:rPr lang="zh-TW" altLang="en-US" sz="1600" kern="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工作項目於計畫架構，並分列執行單位與權重。</a:t>
              </a:r>
            </a:p>
          </p:txBody>
        </p:sp>
        <p:pic>
          <p:nvPicPr>
            <p:cNvPr id="73" name="圖片 72">
              <a:extLst>
                <a:ext uri="{FF2B5EF4-FFF2-40B4-BE49-F238E27FC236}">
                  <a16:creationId xmlns:a16="http://schemas.microsoft.com/office/drawing/2014/main" id="{35D233B4-E12F-4CBD-823B-96129DE4CA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756012" y="1783838"/>
              <a:ext cx="672025" cy="672025"/>
            </a:xfrm>
            <a:prstGeom prst="rect">
              <a:avLst/>
            </a:prstGeom>
          </p:spPr>
        </p:pic>
      </p:grpSp>
      <p:sp>
        <p:nvSpPr>
          <p:cNvPr id="74" name="文字方塊 73">
            <a:extLst>
              <a:ext uri="{FF2B5EF4-FFF2-40B4-BE49-F238E27FC236}">
                <a16:creationId xmlns:a16="http://schemas.microsoft.com/office/drawing/2014/main" id="{BE1C168B-A2C4-4F77-B735-5993E586E2F0}"/>
              </a:ext>
            </a:extLst>
          </p:cNvPr>
          <p:cNvSpPr txBox="1"/>
          <p:nvPr/>
        </p:nvSpPr>
        <p:spPr>
          <a:xfrm>
            <a:off x="8624207" y="6433457"/>
            <a:ext cx="519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7</a:t>
            </a:r>
            <a:endParaRPr lang="zh-TW" altLang="en-US" dirty="0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997F9539-D8F0-4CC3-BA7E-C51D8D8AABAE}"/>
              </a:ext>
            </a:extLst>
          </p:cNvPr>
          <p:cNvSpPr txBox="1"/>
          <p:nvPr/>
        </p:nvSpPr>
        <p:spPr>
          <a:xfrm>
            <a:off x="554260" y="1049677"/>
            <a:ext cx="6453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請參考上頁魚骨圖架構內「本計畫將執行項目」繪製樹狀圖</a:t>
            </a:r>
          </a:p>
        </p:txBody>
      </p:sp>
    </p:spTree>
    <p:extLst>
      <p:ext uri="{BB962C8B-B14F-4D97-AF65-F5344CB8AC3E}">
        <p14:creationId xmlns:p14="http://schemas.microsoft.com/office/powerpoint/2010/main" val="2003442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13585F98-3451-43C5-855D-78D948E4D513}"/>
              </a:ext>
            </a:extLst>
          </p:cNvPr>
          <p:cNvSpPr txBox="1"/>
          <p:nvPr/>
        </p:nvSpPr>
        <p:spPr>
          <a:xfrm>
            <a:off x="300655" y="0"/>
            <a:ext cx="8001000" cy="983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具體實施方法</a:t>
            </a:r>
            <a:endParaRPr lang="en-US" altLang="zh-TW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5E694C97-1062-4FBB-A426-3F51B6F245F4}"/>
              </a:ext>
            </a:extLst>
          </p:cNvPr>
          <p:cNvSpPr txBox="1"/>
          <p:nvPr/>
        </p:nvSpPr>
        <p:spPr>
          <a:xfrm>
            <a:off x="163284" y="983603"/>
            <a:ext cx="8460923" cy="5784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工作項說明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請分敘各工作項實施方法或導入數位工具模式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40754775-351D-4708-917D-0380DA1F3ED6}"/>
              </a:ext>
            </a:extLst>
          </p:cNvPr>
          <p:cNvSpPr txBox="1"/>
          <p:nvPr/>
        </p:nvSpPr>
        <p:spPr>
          <a:xfrm>
            <a:off x="8624207" y="6433457"/>
            <a:ext cx="519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58928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981E8F86-8A56-4AC5-86A2-6F9722A0F754}"/>
              </a:ext>
            </a:extLst>
          </p:cNvPr>
          <p:cNvSpPr txBox="1"/>
          <p:nvPr/>
        </p:nvSpPr>
        <p:spPr>
          <a:xfrm>
            <a:off x="478971" y="-95694"/>
            <a:ext cx="8186057" cy="983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預定進度及查核點</a:t>
            </a:r>
            <a:endParaRPr lang="en-US" altLang="zh-TW" sz="4400" b="1" dirty="0">
              <a:solidFill>
                <a:schemeClr val="bg1">
                  <a:lumMod val="6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CDEA553D-ABA3-4393-9C42-8B3C4BCC59A8}"/>
              </a:ext>
            </a:extLst>
          </p:cNvPr>
          <p:cNvSpPr txBox="1"/>
          <p:nvPr/>
        </p:nvSpPr>
        <p:spPr>
          <a:xfrm>
            <a:off x="58679" y="867634"/>
            <a:ext cx="7745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全程計畫里程碑規劃</a:t>
            </a:r>
            <a:endParaRPr lang="zh-TW" altLang="en-US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633C7471-FAD3-41D0-BD61-514D1DE0D051}"/>
              </a:ext>
            </a:extLst>
          </p:cNvPr>
          <p:cNvSpPr txBox="1"/>
          <p:nvPr/>
        </p:nvSpPr>
        <p:spPr>
          <a:xfrm>
            <a:off x="8624207" y="6433457"/>
            <a:ext cx="519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9</a:t>
            </a:r>
            <a:endParaRPr lang="zh-TW" altLang="en-US" dirty="0"/>
          </a:p>
        </p:txBody>
      </p:sp>
      <p:graphicFrame>
        <p:nvGraphicFramePr>
          <p:cNvPr id="37" name="表格 36">
            <a:extLst>
              <a:ext uri="{FF2B5EF4-FFF2-40B4-BE49-F238E27FC236}">
                <a16:creationId xmlns:a16="http://schemas.microsoft.com/office/drawing/2014/main" id="{ECC47146-3A82-4FB5-B337-31787F5888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539761"/>
              </p:ext>
            </p:extLst>
          </p:nvPr>
        </p:nvGraphicFramePr>
        <p:xfrm>
          <a:off x="175828" y="1387365"/>
          <a:ext cx="8708275" cy="5105975"/>
        </p:xfrm>
        <a:graphic>
          <a:graphicData uri="http://schemas.openxmlformats.org/drawingml/2006/table">
            <a:tbl>
              <a:tblPr firstRow="1" bandRow="1"/>
              <a:tblGrid>
                <a:gridCol w="81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7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3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54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ctr">
                        <a:lnSpc>
                          <a:spcPts val="1200"/>
                        </a:lnSpc>
                        <a:spcBef>
                          <a:spcPts val="360"/>
                        </a:spcBef>
                        <a:spcAft>
                          <a:spcPts val="1200"/>
                        </a:spcAft>
                      </a:pPr>
                      <a:r>
                        <a:rPr lang="zh-TW" altLang="en-US" sz="1400" b="1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年度</a:t>
                      </a:r>
                      <a:endParaRPr lang="zh-TW" sz="1400" b="1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A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90170" indent="88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第一年</a:t>
                      </a:r>
                      <a:r>
                        <a:rPr lang="en-US" sz="1800" kern="1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en-US" altLang="zh-TW" sz="1800" kern="1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</a:t>
                      </a:r>
                      <a:r>
                        <a:rPr lang="zh-TW" sz="1800" kern="1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800" kern="1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800" b="1" kern="1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A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90170" indent="88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第二年</a:t>
                      </a:r>
                      <a:r>
                        <a:rPr lang="en-US" sz="1800" kern="1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en-US" altLang="zh-TW" sz="1800" kern="1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sz="1800" kern="1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800" kern="1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800" b="1" kern="1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5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b="1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經費</a:t>
                      </a:r>
                      <a:endParaRPr lang="en-US" altLang="zh-TW" sz="1400" b="1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A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90170" indent="88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600" b="1" kern="100" dirty="0">
                        <a:solidFill>
                          <a:srgbClr val="FF0000"/>
                        </a:solidFill>
                        <a:effectLst>
                          <a:glow rad="127000">
                            <a:schemeClr val="bg1"/>
                          </a:glow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A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90170" marR="0" lvl="0" indent="88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600" b="1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701436"/>
                  </a:ext>
                </a:extLst>
              </a:tr>
              <a:tr h="4206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全程重點工作與成果</a:t>
                      </a:r>
                      <a:endParaRPr lang="en-US" altLang="zh-TW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E3D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just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TW" sz="12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34290" marB="34290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9396222"/>
                  </a:ext>
                </a:extLst>
              </a:tr>
            </a:tbl>
          </a:graphicData>
        </a:graphic>
      </p:graphicFrame>
      <p:sp>
        <p:nvSpPr>
          <p:cNvPr id="39" name="箭號: 五邊形 38">
            <a:extLst>
              <a:ext uri="{FF2B5EF4-FFF2-40B4-BE49-F238E27FC236}">
                <a16:creationId xmlns:a16="http://schemas.microsoft.com/office/drawing/2014/main" id="{3E330E08-0B00-4D2B-93FF-4F88BD9D6760}"/>
              </a:ext>
            </a:extLst>
          </p:cNvPr>
          <p:cNvSpPr/>
          <p:nvPr/>
        </p:nvSpPr>
        <p:spPr>
          <a:xfrm>
            <a:off x="4927429" y="2347472"/>
            <a:ext cx="2005533" cy="437990"/>
          </a:xfrm>
          <a:prstGeom prst="homePlat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914400">
              <a:lnSpc>
                <a:spcPct val="110000"/>
              </a:lnSpc>
              <a:defRPr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年度工作重點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defTabSz="914400">
              <a:lnSpc>
                <a:spcPct val="110000"/>
              </a:lnSpc>
              <a:defRPr/>
            </a:pPr>
            <a:r>
              <a:rPr lang="en-US" altLang="zh-TW" sz="11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Ex:</a:t>
            </a:r>
            <a:r>
              <a:rPr lang="zh-TW" altLang="en-US" sz="11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建立客戶</a:t>
            </a:r>
            <a:r>
              <a:rPr lang="en-US" altLang="zh-TW" sz="11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CRM</a:t>
            </a:r>
            <a:r>
              <a:rPr lang="zh-TW" altLang="en-US" sz="11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分析模式</a:t>
            </a:r>
            <a:endParaRPr lang="zh-TW" altLang="zh-TW" sz="11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41" name="群組 40">
            <a:extLst>
              <a:ext uri="{FF2B5EF4-FFF2-40B4-BE49-F238E27FC236}">
                <a16:creationId xmlns:a16="http://schemas.microsoft.com/office/drawing/2014/main" id="{ED9E823E-CDA5-46CA-B7BF-23BCFB114D94}"/>
              </a:ext>
            </a:extLst>
          </p:cNvPr>
          <p:cNvGrpSpPr/>
          <p:nvPr/>
        </p:nvGrpSpPr>
        <p:grpSpPr>
          <a:xfrm>
            <a:off x="4927429" y="4514371"/>
            <a:ext cx="2005533" cy="437990"/>
            <a:chOff x="2665078" y="4456740"/>
            <a:chExt cx="2005533" cy="437990"/>
          </a:xfrm>
        </p:grpSpPr>
        <p:sp>
          <p:nvSpPr>
            <p:cNvPr id="42" name="箭號: 五邊形 41">
              <a:extLst>
                <a:ext uri="{FF2B5EF4-FFF2-40B4-BE49-F238E27FC236}">
                  <a16:creationId xmlns:a16="http://schemas.microsoft.com/office/drawing/2014/main" id="{9D6153A3-4D07-45A8-9F63-2B8640BB6B8C}"/>
                </a:ext>
              </a:extLst>
            </p:cNvPr>
            <p:cNvSpPr/>
            <p:nvPr/>
          </p:nvSpPr>
          <p:spPr>
            <a:xfrm>
              <a:off x="2665078" y="4456740"/>
              <a:ext cx="2005533" cy="437990"/>
            </a:xfrm>
            <a:prstGeom prst="homePlate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 defTabSz="914400">
                <a:lnSpc>
                  <a:spcPct val="110000"/>
                </a:lnSpc>
                <a:defRPr/>
              </a:pPr>
              <a:endPara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8244F123-9E1C-4B44-90D5-46A7AC24E1D5}"/>
                </a:ext>
              </a:extLst>
            </p:cNvPr>
            <p:cNvSpPr/>
            <p:nvPr/>
          </p:nvSpPr>
          <p:spPr>
            <a:xfrm>
              <a:off x="2665078" y="4504470"/>
              <a:ext cx="1506155" cy="3425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>
                <a:lnSpc>
                  <a:spcPct val="110000"/>
                </a:lnSpc>
                <a:defRPr/>
              </a:pPr>
              <a:r>
                <a:rPr lang="zh-TW" altLang="en-US" sz="16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預期成果</a:t>
              </a:r>
              <a:endParaRPr lang="en-US" altLang="zh-TW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44" name="箭號: 五邊形 43">
            <a:extLst>
              <a:ext uri="{FF2B5EF4-FFF2-40B4-BE49-F238E27FC236}">
                <a16:creationId xmlns:a16="http://schemas.microsoft.com/office/drawing/2014/main" id="{6D289836-DE8D-46A6-B43C-80B36453EC20}"/>
              </a:ext>
            </a:extLst>
          </p:cNvPr>
          <p:cNvSpPr/>
          <p:nvPr/>
        </p:nvSpPr>
        <p:spPr>
          <a:xfrm>
            <a:off x="1059622" y="2347472"/>
            <a:ext cx="2005533" cy="437990"/>
          </a:xfrm>
          <a:prstGeom prst="homePlat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914400">
              <a:lnSpc>
                <a:spcPct val="110000"/>
              </a:lnSpc>
              <a:defRPr/>
            </a:pPr>
            <a:r>
              <a:rPr lang="zh-TW" altLang="en-US" sz="1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年度工作重點</a:t>
            </a:r>
            <a:endParaRPr lang="en-US" altLang="zh-TW" sz="1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defTabSz="914400">
              <a:lnSpc>
                <a:spcPct val="110000"/>
              </a:lnSpc>
              <a:defRPr/>
            </a:pPr>
            <a:r>
              <a:rPr lang="en-US" altLang="zh-TW" sz="11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Ex:</a:t>
            </a:r>
            <a:r>
              <a:rPr lang="zh-TW" altLang="en-US" sz="11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全面導入進銷存系統</a:t>
            </a:r>
            <a:endParaRPr lang="zh-TW" altLang="zh-TW" sz="11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74A96590-7219-430A-A3D4-AB6690851EC4}"/>
              </a:ext>
            </a:extLst>
          </p:cNvPr>
          <p:cNvGrpSpPr/>
          <p:nvPr/>
        </p:nvGrpSpPr>
        <p:grpSpPr>
          <a:xfrm>
            <a:off x="1059622" y="4514371"/>
            <a:ext cx="2005533" cy="437990"/>
            <a:chOff x="2665078" y="4456740"/>
            <a:chExt cx="2005533" cy="437990"/>
          </a:xfrm>
        </p:grpSpPr>
        <p:sp>
          <p:nvSpPr>
            <p:cNvPr id="46" name="箭號: 五邊形 45">
              <a:extLst>
                <a:ext uri="{FF2B5EF4-FFF2-40B4-BE49-F238E27FC236}">
                  <a16:creationId xmlns:a16="http://schemas.microsoft.com/office/drawing/2014/main" id="{7F245E9D-7A56-4C13-8343-1FBDCA7C01A8}"/>
                </a:ext>
              </a:extLst>
            </p:cNvPr>
            <p:cNvSpPr/>
            <p:nvPr/>
          </p:nvSpPr>
          <p:spPr>
            <a:xfrm>
              <a:off x="2665078" y="4456740"/>
              <a:ext cx="2005533" cy="437990"/>
            </a:xfrm>
            <a:prstGeom prst="homePlate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 defTabSz="914400">
                <a:lnSpc>
                  <a:spcPct val="110000"/>
                </a:lnSpc>
                <a:defRPr/>
              </a:pPr>
              <a:endPara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7" name="矩形 46">
              <a:extLst>
                <a:ext uri="{FF2B5EF4-FFF2-40B4-BE49-F238E27FC236}">
                  <a16:creationId xmlns:a16="http://schemas.microsoft.com/office/drawing/2014/main" id="{5555CD13-E922-4E3B-B42E-231FE8E46D93}"/>
                </a:ext>
              </a:extLst>
            </p:cNvPr>
            <p:cNvSpPr/>
            <p:nvPr/>
          </p:nvSpPr>
          <p:spPr>
            <a:xfrm>
              <a:off x="2665078" y="4504470"/>
              <a:ext cx="1506155" cy="3425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>
                <a:lnSpc>
                  <a:spcPct val="110000"/>
                </a:lnSpc>
                <a:defRPr/>
              </a:pPr>
              <a:r>
                <a:rPr lang="zh-TW" altLang="en-US" sz="16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預期成果</a:t>
              </a:r>
              <a:endParaRPr lang="en-US" altLang="zh-TW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" name="文字方塊 2">
            <a:extLst>
              <a:ext uri="{FF2B5EF4-FFF2-40B4-BE49-F238E27FC236}">
                <a16:creationId xmlns:a16="http://schemas.microsoft.com/office/drawing/2014/main" id="{76FC240F-4DD6-43C3-8080-D332A8061C70}"/>
              </a:ext>
            </a:extLst>
          </p:cNvPr>
          <p:cNvSpPr txBox="1"/>
          <p:nvPr/>
        </p:nvSpPr>
        <p:spPr>
          <a:xfrm>
            <a:off x="4863738" y="945177"/>
            <a:ext cx="4138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年度工作重點名稱可依照實際規劃修改</a:t>
            </a:r>
          </a:p>
        </p:txBody>
      </p:sp>
    </p:spTree>
    <p:extLst>
      <p:ext uri="{BB962C8B-B14F-4D97-AF65-F5344CB8AC3E}">
        <p14:creationId xmlns:p14="http://schemas.microsoft.com/office/powerpoint/2010/main" val="1028825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3016</TotalTime>
  <Words>1474</Words>
  <Application>Microsoft Office PowerPoint</Application>
  <PresentationFormat>如螢幕大小 (4:3)</PresentationFormat>
  <Paragraphs>297</Paragraphs>
  <Slides>18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5" baseType="lpstr">
      <vt:lpstr>微軟正黑體</vt:lpstr>
      <vt:lpstr>標楷體</vt:lpstr>
      <vt:lpstr>Arial</vt:lpstr>
      <vt:lpstr>Calibri</vt:lpstr>
      <vt:lpstr>Calibri Light</vt:lpstr>
      <vt:lpstr>Wingdings</vt:lpstr>
      <vt:lpstr>Office 佈景主題</vt:lpstr>
      <vt:lpstr>PowerPoint 簡報</vt:lpstr>
      <vt:lpstr>簡報大綱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賴威延</dc:creator>
  <cp:lastModifiedBy>賴 威延</cp:lastModifiedBy>
  <cp:revision>53</cp:revision>
  <dcterms:created xsi:type="dcterms:W3CDTF">2021-04-22T02:28:07Z</dcterms:created>
  <dcterms:modified xsi:type="dcterms:W3CDTF">2021-05-13T04:16:51Z</dcterms:modified>
</cp:coreProperties>
</file>